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75" r:id="rId3"/>
    <p:sldId id="276" r:id="rId4"/>
    <p:sldId id="277" r:id="rId5"/>
    <p:sldId id="274" r:id="rId6"/>
    <p:sldId id="278" r:id="rId7"/>
    <p:sldId id="280" r:id="rId8"/>
    <p:sldId id="292" r:id="rId9"/>
    <p:sldId id="279" r:id="rId10"/>
    <p:sldId id="281" r:id="rId11"/>
    <p:sldId id="295" r:id="rId12"/>
    <p:sldId id="293" r:id="rId13"/>
    <p:sldId id="284" r:id="rId14"/>
    <p:sldId id="298" r:id="rId15"/>
    <p:sldId id="296" r:id="rId16"/>
    <p:sldId id="300" r:id="rId17"/>
    <p:sldId id="297" r:id="rId18"/>
    <p:sldId id="288" r:id="rId19"/>
    <p:sldId id="289" r:id="rId20"/>
    <p:sldId id="290" r:id="rId21"/>
    <p:sldId id="291" r:id="rId22"/>
    <p:sldId id="299" r:id="rId23"/>
    <p:sldId id="301" r:id="rId24"/>
    <p:sldId id="302" r:id="rId25"/>
    <p:sldId id="303" r:id="rId26"/>
    <p:sldId id="304" r:id="rId27"/>
    <p:sldId id="305" r:id="rId28"/>
    <p:sldId id="306" r:id="rId29"/>
    <p:sldId id="307" r:id="rId30"/>
    <p:sldId id="308" r:id="rId31"/>
    <p:sldId id="309" r:id="rId32"/>
    <p:sldId id="310"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00"/>
    <a:srgbClr val="CF01A8"/>
    <a:srgbClr val="66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707" autoAdjust="0"/>
  </p:normalViewPr>
  <p:slideViewPr>
    <p:cSldViewPr snapToGrid="0">
      <p:cViewPr varScale="1">
        <p:scale>
          <a:sx n="108" d="100"/>
          <a:sy n="108" d="100"/>
        </p:scale>
        <p:origin x="71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E3E05-44D7-461A-9AE4-38441C06FC10}" type="datetimeFigureOut">
              <a:rPr lang="en-US" smtClean="0"/>
              <a:pPr/>
              <a:t>8/29/2016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EF7D2-82A2-4FF5-A771-58557537BB5D}" type="slidenum">
              <a:rPr lang="en-US" smtClean="0"/>
              <a:pPr/>
              <a:t>‹#›</a:t>
            </a:fld>
            <a:endParaRPr lang="en-US"/>
          </a:p>
        </p:txBody>
      </p:sp>
    </p:spTree>
    <p:extLst>
      <p:ext uri="{BB962C8B-B14F-4D97-AF65-F5344CB8AC3E}">
        <p14:creationId xmlns:p14="http://schemas.microsoft.com/office/powerpoint/2010/main" val="121656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8/29/2016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gamasutra.com/view/feature/3301/runtime_mipmap_filtering.php?print=1"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Computer Graphics</a:t>
            </a:r>
          </a:p>
        </p:txBody>
      </p:sp>
      <p:sp>
        <p:nvSpPr>
          <p:cNvPr id="3" name="Subtitle 2"/>
          <p:cNvSpPr>
            <a:spLocks noGrp="1"/>
          </p:cNvSpPr>
          <p:nvPr>
            <p:ph type="subTitle" idx="1"/>
          </p:nvPr>
        </p:nvSpPr>
        <p:spPr/>
        <p:txBody>
          <a:bodyPr/>
          <a:lstStyle/>
          <a:p>
            <a:r>
              <a:rPr lang="en-US" dirty="0"/>
              <a:t>Day VI</a:t>
            </a:r>
          </a:p>
        </p:txBody>
      </p:sp>
    </p:spTree>
    <p:extLst>
      <p:ext uri="{BB962C8B-B14F-4D97-AF65-F5344CB8AC3E}">
        <p14:creationId xmlns:p14="http://schemas.microsoft.com/office/powerpoint/2010/main" val="1454659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Texture Quality During Rasterization</a:t>
            </a:r>
          </a:p>
        </p:txBody>
      </p:sp>
      <p:pic>
        <p:nvPicPr>
          <p:cNvPr id="5" name="Picture 4"/>
          <p:cNvPicPr>
            <a:picLocks noChangeAspect="1"/>
          </p:cNvPicPr>
          <p:nvPr/>
        </p:nvPicPr>
        <p:blipFill>
          <a:blip r:embed="rId2"/>
          <a:stretch>
            <a:fillRect/>
          </a:stretch>
        </p:blipFill>
        <p:spPr>
          <a:xfrm>
            <a:off x="636515" y="2577322"/>
            <a:ext cx="2825058" cy="299388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6285496" y="2577322"/>
            <a:ext cx="2825057" cy="299388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9109419" y="2577322"/>
            <a:ext cx="2825057" cy="2993885"/>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3461573" y="2578525"/>
            <a:ext cx="2823923" cy="2992682"/>
          </a:xfrm>
          <a:prstGeom prst="rect">
            <a:avLst/>
          </a:prstGeom>
          <a:ln>
            <a:solidFill>
              <a:schemeClr val="tx1"/>
            </a:solidFill>
          </a:ln>
        </p:spPr>
      </p:pic>
      <p:sp>
        <p:nvSpPr>
          <p:cNvPr id="9" name="TextBox 8"/>
          <p:cNvSpPr txBox="1"/>
          <p:nvPr/>
        </p:nvSpPr>
        <p:spPr>
          <a:xfrm>
            <a:off x="1411690" y="5571207"/>
            <a:ext cx="1274708" cy="369332"/>
          </a:xfrm>
          <a:prstGeom prst="rect">
            <a:avLst/>
          </a:prstGeom>
          <a:noFill/>
        </p:spPr>
        <p:txBody>
          <a:bodyPr wrap="none" rtlCol="0">
            <a:spAutoFit/>
          </a:bodyPr>
          <a:lstStyle/>
          <a:p>
            <a:r>
              <a:rPr lang="en-US" dirty="0"/>
              <a:t>NEAREST</a:t>
            </a:r>
          </a:p>
        </p:txBody>
      </p:sp>
      <p:sp>
        <p:nvSpPr>
          <p:cNvPr id="10" name="TextBox 9"/>
          <p:cNvSpPr txBox="1"/>
          <p:nvPr/>
        </p:nvSpPr>
        <p:spPr>
          <a:xfrm>
            <a:off x="4254849" y="5571207"/>
            <a:ext cx="1236236" cy="369332"/>
          </a:xfrm>
          <a:prstGeom prst="rect">
            <a:avLst/>
          </a:prstGeom>
          <a:noFill/>
        </p:spPr>
        <p:txBody>
          <a:bodyPr wrap="none" rtlCol="0">
            <a:spAutoFit/>
          </a:bodyPr>
          <a:lstStyle/>
          <a:p>
            <a:r>
              <a:rPr lang="en-US" dirty="0"/>
              <a:t>BILINEAR</a:t>
            </a:r>
          </a:p>
        </p:txBody>
      </p:sp>
      <p:sp>
        <p:nvSpPr>
          <p:cNvPr id="11" name="TextBox 10"/>
          <p:cNvSpPr txBox="1"/>
          <p:nvPr/>
        </p:nvSpPr>
        <p:spPr>
          <a:xfrm>
            <a:off x="7002395" y="5571207"/>
            <a:ext cx="1390124" cy="369332"/>
          </a:xfrm>
          <a:prstGeom prst="rect">
            <a:avLst/>
          </a:prstGeom>
          <a:noFill/>
        </p:spPr>
        <p:txBody>
          <a:bodyPr wrap="none" rtlCol="0">
            <a:spAutoFit/>
          </a:bodyPr>
          <a:lstStyle/>
          <a:p>
            <a:r>
              <a:rPr lang="en-US" dirty="0"/>
              <a:t>TRILINEAR</a:t>
            </a:r>
          </a:p>
        </p:txBody>
      </p:sp>
      <p:sp>
        <p:nvSpPr>
          <p:cNvPr id="12" name="TextBox 11"/>
          <p:cNvSpPr txBox="1"/>
          <p:nvPr/>
        </p:nvSpPr>
        <p:spPr>
          <a:xfrm>
            <a:off x="9634524" y="5571207"/>
            <a:ext cx="1774845" cy="369332"/>
          </a:xfrm>
          <a:prstGeom prst="rect">
            <a:avLst/>
          </a:prstGeom>
          <a:noFill/>
        </p:spPr>
        <p:txBody>
          <a:bodyPr wrap="none" rtlCol="0">
            <a:spAutoFit/>
          </a:bodyPr>
          <a:lstStyle/>
          <a:p>
            <a:r>
              <a:rPr lang="en-US" dirty="0"/>
              <a:t>ANISOTROPIC</a:t>
            </a:r>
          </a:p>
        </p:txBody>
      </p:sp>
    </p:spTree>
    <p:extLst>
      <p:ext uri="{BB962C8B-B14F-4D97-AF65-F5344CB8AC3E}">
        <p14:creationId xmlns:p14="http://schemas.microsoft.com/office/powerpoint/2010/main" val="4221157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Texture Filtering</a:t>
            </a:r>
          </a:p>
        </p:txBody>
      </p:sp>
      <p:sp>
        <p:nvSpPr>
          <p:cNvPr id="3" name="Content Placeholder 2"/>
          <p:cNvSpPr>
            <a:spLocks noGrp="1"/>
          </p:cNvSpPr>
          <p:nvPr>
            <p:ph idx="1"/>
          </p:nvPr>
        </p:nvSpPr>
        <p:spPr/>
        <p:txBody>
          <a:bodyPr/>
          <a:lstStyle/>
          <a:p>
            <a:r>
              <a:rPr lang="en-US" dirty="0"/>
              <a:t>Texture Coordinates are in terms of Ratios.</a:t>
            </a:r>
          </a:p>
          <a:p>
            <a:r>
              <a:rPr lang="en-US" dirty="0"/>
              <a:t>A “Texel” does not necessarily fall exactly on top of a specific pixel.</a:t>
            </a:r>
          </a:p>
          <a:p>
            <a:r>
              <a:rPr lang="en-US" dirty="0"/>
              <a:t>This means that the color a screen pixel displays could actually be a mix of values from a texture.</a:t>
            </a:r>
          </a:p>
          <a:p>
            <a:r>
              <a:rPr lang="en-US" dirty="0"/>
              <a:t>There are two basic ways to compute this color value.</a:t>
            </a:r>
          </a:p>
          <a:p>
            <a:r>
              <a:rPr lang="en-US" dirty="0"/>
              <a:t>After we discuss </a:t>
            </a:r>
            <a:r>
              <a:rPr lang="en-US" dirty="0" err="1"/>
              <a:t>MipMapping</a:t>
            </a:r>
            <a:r>
              <a:rPr lang="en-US" dirty="0"/>
              <a:t> this will expand to four ways. </a:t>
            </a:r>
          </a:p>
        </p:txBody>
      </p:sp>
    </p:spTree>
    <p:extLst>
      <p:ext uri="{BB962C8B-B14F-4D97-AF65-F5344CB8AC3E}">
        <p14:creationId xmlns:p14="http://schemas.microsoft.com/office/powerpoint/2010/main" val="282981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318943"/>
            <a:ext cx="4837077" cy="619351"/>
          </a:xfrm>
        </p:spPr>
        <p:txBody>
          <a:bodyPr>
            <a:normAutofit/>
          </a:bodyPr>
          <a:lstStyle/>
          <a:p>
            <a:r>
              <a:rPr lang="en-US" dirty="0"/>
              <a:t>Nearest Texture Filter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8449" y="1318944"/>
            <a:ext cx="5344024" cy="5067392"/>
          </a:xfrm>
        </p:spPr>
      </p:pic>
      <p:sp>
        <p:nvSpPr>
          <p:cNvPr id="4" name="Text Placeholder 3"/>
          <p:cNvSpPr>
            <a:spLocks noGrp="1"/>
          </p:cNvSpPr>
          <p:nvPr>
            <p:ph type="body" sz="half" idx="2"/>
          </p:nvPr>
        </p:nvSpPr>
        <p:spPr>
          <a:xfrm>
            <a:off x="1484312" y="1773382"/>
            <a:ext cx="4837078" cy="4612954"/>
          </a:xfrm>
        </p:spPr>
        <p:txBody>
          <a:bodyPr>
            <a:normAutofit/>
          </a:bodyPr>
          <a:lstStyle/>
          <a:p>
            <a:r>
              <a:rPr lang="en-US" dirty="0"/>
              <a:t>A.K.A Nearest Neighbor / Point Filtering, this method simply rounds the Texel to the closest pixel on the texture and uses that color.</a:t>
            </a:r>
          </a:p>
          <a:p>
            <a:r>
              <a:rPr lang="en-US" dirty="0"/>
              <a:t>If your texture is much lower resolution than the rasterized primitive it will create a very “8bit” / “Blocky” style appearance.</a:t>
            </a:r>
          </a:p>
          <a:p>
            <a:r>
              <a:rPr lang="en-US" dirty="0"/>
              <a:t>If the texture is much higher resolution than the primitive it can create a very “shimmering/grainy” effect as colors quickly jump from one to the next.</a:t>
            </a:r>
          </a:p>
          <a:p>
            <a:r>
              <a:rPr lang="en-US" dirty="0"/>
              <a:t>This method is very cheap &amp; fast, many PlayStation era games used this technique. </a:t>
            </a:r>
          </a:p>
          <a:p>
            <a:endParaRPr lang="en-US" dirty="0"/>
          </a:p>
        </p:txBody>
      </p:sp>
    </p:spTree>
    <p:extLst>
      <p:ext uri="{BB962C8B-B14F-4D97-AF65-F5344CB8AC3E}">
        <p14:creationId xmlns:p14="http://schemas.microsoft.com/office/powerpoint/2010/main" val="57563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309418"/>
            <a:ext cx="4883663" cy="602509"/>
          </a:xfrm>
        </p:spPr>
        <p:txBody>
          <a:bodyPr anchor="b"/>
          <a:lstStyle/>
          <a:p>
            <a:r>
              <a:rPr lang="en-US" dirty="0"/>
              <a:t>Bi-Linear Texture Filter</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7975" y="1309418"/>
            <a:ext cx="5214425" cy="4992534"/>
          </a:xfrm>
        </p:spPr>
      </p:pic>
      <p:sp>
        <p:nvSpPr>
          <p:cNvPr id="4" name="Text Placeholder 3"/>
          <p:cNvSpPr>
            <a:spLocks noGrp="1"/>
          </p:cNvSpPr>
          <p:nvPr>
            <p:ph type="body" sz="half" idx="2"/>
          </p:nvPr>
        </p:nvSpPr>
        <p:spPr>
          <a:xfrm>
            <a:off x="1484312" y="1911928"/>
            <a:ext cx="4883663" cy="4390024"/>
          </a:xfrm>
        </p:spPr>
        <p:txBody>
          <a:bodyPr/>
          <a:lstStyle/>
          <a:p>
            <a:r>
              <a:rPr lang="en-US" dirty="0"/>
              <a:t>This filter looks at the four pixels closest to a Texel. It then determines what percentage each pixel contributes to the final color.</a:t>
            </a:r>
          </a:p>
          <a:p>
            <a:r>
              <a:rPr lang="en-US" dirty="0"/>
              <a:t>This creates a softer look on low resolution images that must be scaled up to fill more screen real-estate.</a:t>
            </a:r>
          </a:p>
          <a:p>
            <a:r>
              <a:rPr lang="en-US" dirty="0"/>
              <a:t>The Nintendo N64 was one of the first home consoles to support Bi-Linear and Tri-Linear texture filtering.</a:t>
            </a:r>
          </a:p>
          <a:p>
            <a:r>
              <a:rPr lang="en-US" dirty="0"/>
              <a:t>This technique is very common in modern computer graphics. The other filters we discuss later are evolutions of this basic filter.</a:t>
            </a:r>
          </a:p>
        </p:txBody>
      </p:sp>
    </p:spTree>
    <p:extLst>
      <p:ext uri="{BB962C8B-B14F-4D97-AF65-F5344CB8AC3E}">
        <p14:creationId xmlns:p14="http://schemas.microsoft.com/office/powerpoint/2010/main" val="185860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267200" y="5334000"/>
            <a:ext cx="281632" cy="281821"/>
            <a:chOff x="4872971" y="2314348"/>
            <a:chExt cx="1475481" cy="1476471"/>
          </a:xfrm>
        </p:grpSpPr>
        <p:sp>
          <p:nvSpPr>
            <p:cNvPr id="39" name="Rectangle 38"/>
            <p:cNvSpPr/>
            <p:nvPr/>
          </p:nvSpPr>
          <p:spPr>
            <a:xfrm>
              <a:off x="4872971" y="2338021"/>
              <a:ext cx="1459622" cy="14527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880108" y="2314348"/>
              <a:ext cx="1459622" cy="145868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888830" y="2317292"/>
              <a:ext cx="1459622" cy="1452798"/>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903577" y="2328690"/>
              <a:ext cx="1429016" cy="1441948"/>
            </a:xfrm>
            <a:prstGeom prst="rect">
              <a:avLst/>
            </a:prstGeom>
            <a:solidFill>
              <a:srgbClr val="00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Implementing a Bi-Linear Texture Filter</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 t="-3" r="49823" b="49823"/>
          <a:stretch/>
        </p:blipFill>
        <p:spPr>
          <a:xfrm>
            <a:off x="7049896" y="2145708"/>
            <a:ext cx="4453128" cy="4453128"/>
          </a:xfrm>
          <a:prstGeom prst="rect">
            <a:avLst/>
          </a:prstGeom>
        </p:spPr>
      </p:pic>
      <p:sp>
        <p:nvSpPr>
          <p:cNvPr id="4" name="Rectangle 3"/>
          <p:cNvSpPr/>
          <p:nvPr/>
        </p:nvSpPr>
        <p:spPr>
          <a:xfrm>
            <a:off x="7077888" y="2170923"/>
            <a:ext cx="1459622" cy="1458686"/>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0032047" y="5119434"/>
            <a:ext cx="1453937" cy="1457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555234" y="3651047"/>
            <a:ext cx="1459622" cy="14527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555234" y="2174033"/>
            <a:ext cx="1459622" cy="14586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033518" y="2174032"/>
            <a:ext cx="1452466" cy="1451077"/>
          </a:xfrm>
          <a:prstGeom prst="rect">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76400" y="3648982"/>
            <a:ext cx="1459622" cy="145279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29129" y="3648983"/>
            <a:ext cx="1459622" cy="1452798"/>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77888" y="5120276"/>
            <a:ext cx="1459622" cy="14578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55235" y="5120276"/>
            <a:ext cx="1459622" cy="14578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8407385">
            <a:off x="2585489" y="2730710"/>
            <a:ext cx="2749414" cy="443242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54759" y="5313705"/>
            <a:ext cx="307910" cy="307910"/>
          </a:xfrm>
          <a:prstGeom prst="rect">
            <a:avLst/>
          </a:prstGeom>
          <a:noFill/>
          <a:ln>
            <a:solidFill>
              <a:srgbClr val="CF01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085980" y="3185709"/>
            <a:ext cx="1459622" cy="1458686"/>
          </a:xfrm>
          <a:prstGeom prst="rect">
            <a:avLst/>
          </a:prstGeom>
          <a:noFill/>
          <a:ln w="57150">
            <a:solidFill>
              <a:srgbClr val="CF01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H="1">
            <a:off x="4526844" y="3185709"/>
            <a:ext cx="5018759" cy="2165224"/>
          </a:xfrm>
          <a:prstGeom prst="line">
            <a:avLst/>
          </a:prstGeom>
          <a:ln w="28575">
            <a:solidFill>
              <a:srgbClr val="CF01A8"/>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254759" y="4644395"/>
            <a:ext cx="3831222" cy="972634"/>
          </a:xfrm>
          <a:prstGeom prst="line">
            <a:avLst/>
          </a:prstGeom>
          <a:ln w="28575">
            <a:solidFill>
              <a:srgbClr val="CF01A8"/>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264090" y="3202141"/>
            <a:ext cx="3821891" cy="2106977"/>
          </a:xfrm>
          <a:prstGeom prst="line">
            <a:avLst/>
          </a:prstGeom>
          <a:ln w="28575">
            <a:solidFill>
              <a:srgbClr val="CF01A8"/>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562669" y="4644395"/>
            <a:ext cx="4981446" cy="963303"/>
          </a:xfrm>
          <a:prstGeom prst="line">
            <a:avLst/>
          </a:prstGeom>
          <a:ln w="28575">
            <a:solidFill>
              <a:srgbClr val="CF01A8"/>
            </a:solidFill>
            <a:prstDash val="sysDot"/>
          </a:ln>
        </p:spPr>
        <p:style>
          <a:lnRef idx="1">
            <a:schemeClr val="accent1"/>
          </a:lnRef>
          <a:fillRef idx="0">
            <a:schemeClr val="accent1"/>
          </a:fillRef>
          <a:effectRef idx="0">
            <a:schemeClr val="accent1"/>
          </a:effectRef>
          <a:fontRef idx="minor">
            <a:schemeClr val="tx1"/>
          </a:fontRef>
        </p:style>
      </p:cxnSp>
      <p:sp>
        <p:nvSpPr>
          <p:cNvPr id="49" name="Left-Right Arrow 48"/>
          <p:cNvSpPr/>
          <p:nvPr/>
        </p:nvSpPr>
        <p:spPr>
          <a:xfrm>
            <a:off x="8194961" y="3180074"/>
            <a:ext cx="1195379" cy="503345"/>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 : 75</a:t>
            </a:r>
          </a:p>
        </p:txBody>
      </p:sp>
      <p:sp>
        <p:nvSpPr>
          <p:cNvPr id="51" name="Left-Right Arrow 50"/>
          <p:cNvSpPr/>
          <p:nvPr/>
        </p:nvSpPr>
        <p:spPr>
          <a:xfrm>
            <a:off x="8194962" y="4123320"/>
            <a:ext cx="1195379" cy="503345"/>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 : 75</a:t>
            </a:r>
          </a:p>
        </p:txBody>
      </p:sp>
      <p:sp>
        <p:nvSpPr>
          <p:cNvPr id="52" name="Left-Right Arrow 51"/>
          <p:cNvSpPr/>
          <p:nvPr/>
        </p:nvSpPr>
        <p:spPr>
          <a:xfrm rot="5400000">
            <a:off x="8818014" y="3655044"/>
            <a:ext cx="1955544" cy="503345"/>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25 : 75</a:t>
            </a:r>
          </a:p>
        </p:txBody>
      </p:sp>
      <p:sp>
        <p:nvSpPr>
          <p:cNvPr id="53" name="TextBox 52"/>
          <p:cNvSpPr txBox="1"/>
          <p:nvPr/>
        </p:nvSpPr>
        <p:spPr>
          <a:xfrm>
            <a:off x="7981256" y="2910672"/>
            <a:ext cx="1119217" cy="307777"/>
          </a:xfrm>
          <a:prstGeom prst="rect">
            <a:avLst/>
          </a:prstGeom>
          <a:noFill/>
        </p:spPr>
        <p:txBody>
          <a:bodyPr wrap="none" rtlCol="0">
            <a:spAutoFit/>
          </a:bodyPr>
          <a:lstStyle/>
          <a:p>
            <a:r>
              <a:rPr lang="en-US" sz="1400" dirty="0">
                <a:solidFill>
                  <a:srgbClr val="CF01A8"/>
                </a:solidFill>
              </a:rPr>
              <a:t>0.25u 0.25v</a:t>
            </a:r>
          </a:p>
        </p:txBody>
      </p:sp>
    </p:spTree>
    <p:extLst>
      <p:ext uri="{BB962C8B-B14F-4D97-AF65-F5344CB8AC3E}">
        <p14:creationId xmlns:p14="http://schemas.microsoft.com/office/powerpoint/2010/main" val="33431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MipMapping</a:t>
            </a:r>
            <a:endParaRPr lang="en-US" dirty="0"/>
          </a:p>
        </p:txBody>
      </p:sp>
      <p:sp>
        <p:nvSpPr>
          <p:cNvPr id="3" name="Content Placeholder 2"/>
          <p:cNvSpPr>
            <a:spLocks noGrp="1"/>
          </p:cNvSpPr>
          <p:nvPr>
            <p:ph idx="1"/>
          </p:nvPr>
        </p:nvSpPr>
        <p:spPr/>
        <p:txBody>
          <a:bodyPr/>
          <a:lstStyle/>
          <a:p>
            <a:r>
              <a:rPr lang="en-US" dirty="0"/>
              <a:t>When there are too few </a:t>
            </a:r>
            <a:r>
              <a:rPr lang="en-US" dirty="0" err="1"/>
              <a:t>Texels</a:t>
            </a:r>
            <a:r>
              <a:rPr lang="en-US" dirty="0"/>
              <a:t> to Pixels on screen, Bi-Linear filtering can compensate for some loss of detail. (Magnification)</a:t>
            </a:r>
          </a:p>
          <a:p>
            <a:r>
              <a:rPr lang="en-US" dirty="0"/>
              <a:t>Unfortunately this does not remedy the opposite situation where the correct pixels cannot be decided effectively and shimmering occurs. (</a:t>
            </a:r>
            <a:r>
              <a:rPr lang="en-US" dirty="0" err="1"/>
              <a:t>Minification</a:t>
            </a:r>
            <a:r>
              <a:rPr lang="en-US" dirty="0"/>
              <a:t>)</a:t>
            </a:r>
          </a:p>
          <a:p>
            <a:r>
              <a:rPr lang="en-US" dirty="0"/>
              <a:t>The solution is to preprocess smaller versions of the texture that can be swapped in based on distance to reduce shimmering artifacts. </a:t>
            </a:r>
          </a:p>
        </p:txBody>
      </p:sp>
    </p:spTree>
    <p:extLst>
      <p:ext uri="{BB962C8B-B14F-4D97-AF65-F5344CB8AC3E}">
        <p14:creationId xmlns:p14="http://schemas.microsoft.com/office/powerpoint/2010/main" val="1436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MipMaps</a:t>
            </a:r>
            <a:r>
              <a:rPr lang="en-US" dirty="0"/>
              <a:t>: Improving SNR</a:t>
            </a:r>
          </a:p>
        </p:txBody>
      </p:sp>
      <p:pic>
        <p:nvPicPr>
          <p:cNvPr id="8" name="Picture 7"/>
          <p:cNvPicPr>
            <a:picLocks noChangeAspect="1"/>
          </p:cNvPicPr>
          <p:nvPr/>
        </p:nvPicPr>
        <p:blipFill>
          <a:blip r:embed="rId2"/>
          <a:stretch>
            <a:fillRect/>
          </a:stretch>
        </p:blipFill>
        <p:spPr>
          <a:xfrm>
            <a:off x="1484311" y="2438399"/>
            <a:ext cx="4990380" cy="3932568"/>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6713922" y="2438399"/>
            <a:ext cx="4988552" cy="3931128"/>
          </a:xfrm>
          <a:prstGeom prst="rect">
            <a:avLst/>
          </a:prstGeom>
          <a:ln>
            <a:solidFill>
              <a:schemeClr val="tx1"/>
            </a:solidFill>
          </a:ln>
        </p:spPr>
      </p:pic>
      <p:sp>
        <p:nvSpPr>
          <p:cNvPr id="10" name="Right Arrow 9"/>
          <p:cNvSpPr/>
          <p:nvPr/>
        </p:nvSpPr>
        <p:spPr>
          <a:xfrm>
            <a:off x="5527507" y="3988326"/>
            <a:ext cx="2133600" cy="831273"/>
          </a:xfrm>
          <a:prstGeom prs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484311" y="2659364"/>
            <a:ext cx="2351926" cy="369332"/>
          </a:xfrm>
          <a:prstGeom prst="rect">
            <a:avLst/>
          </a:prstGeom>
          <a:noFill/>
        </p:spPr>
        <p:txBody>
          <a:bodyPr wrap="none" rtlCol="0">
            <a:spAutoFit/>
          </a:bodyPr>
          <a:lstStyle/>
          <a:p>
            <a:r>
              <a:rPr lang="en-US" dirty="0">
                <a:solidFill>
                  <a:srgbClr val="C00000"/>
                </a:solidFill>
              </a:rPr>
              <a:t>Without </a:t>
            </a:r>
            <a:r>
              <a:rPr lang="en-US" dirty="0" err="1">
                <a:solidFill>
                  <a:srgbClr val="C00000"/>
                </a:solidFill>
              </a:rPr>
              <a:t>MipMapping</a:t>
            </a:r>
            <a:endParaRPr lang="en-US" dirty="0">
              <a:solidFill>
                <a:srgbClr val="C00000"/>
              </a:solidFill>
            </a:endParaRPr>
          </a:p>
        </p:txBody>
      </p:sp>
      <p:sp>
        <p:nvSpPr>
          <p:cNvPr id="12" name="TextBox 11"/>
          <p:cNvSpPr txBox="1"/>
          <p:nvPr/>
        </p:nvSpPr>
        <p:spPr>
          <a:xfrm>
            <a:off x="6713922" y="2680295"/>
            <a:ext cx="1967205" cy="369332"/>
          </a:xfrm>
          <a:prstGeom prst="rect">
            <a:avLst/>
          </a:prstGeom>
          <a:noFill/>
        </p:spPr>
        <p:txBody>
          <a:bodyPr wrap="none" rtlCol="0">
            <a:spAutoFit/>
          </a:bodyPr>
          <a:lstStyle/>
          <a:p>
            <a:r>
              <a:rPr lang="en-US" dirty="0">
                <a:solidFill>
                  <a:srgbClr val="00B050"/>
                </a:solidFill>
              </a:rPr>
              <a:t>With </a:t>
            </a:r>
            <a:r>
              <a:rPr lang="en-US" dirty="0" err="1">
                <a:solidFill>
                  <a:srgbClr val="00B050"/>
                </a:solidFill>
              </a:rPr>
              <a:t>MipMapping</a:t>
            </a:r>
            <a:endParaRPr lang="en-US" dirty="0">
              <a:solidFill>
                <a:srgbClr val="00B050"/>
              </a:solidFill>
            </a:endParaRPr>
          </a:p>
        </p:txBody>
      </p:sp>
    </p:spTree>
    <p:extLst>
      <p:ext uri="{BB962C8B-B14F-4D97-AF65-F5344CB8AC3E}">
        <p14:creationId xmlns:p14="http://schemas.microsoft.com/office/powerpoint/2010/main" val="2579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dirty="0" err="1"/>
              <a:t>Mip</a:t>
            </a:r>
            <a:r>
              <a:rPr lang="en-US" dirty="0"/>
              <a:t> Chain</a:t>
            </a:r>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557" b="-158"/>
          <a:stretch/>
        </p:blipFill>
        <p:spPr>
          <a:xfrm>
            <a:off x="7594682" y="914400"/>
            <a:ext cx="3280974" cy="47548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ext Placeholder 3"/>
          <p:cNvSpPr>
            <a:spLocks noGrp="1"/>
          </p:cNvSpPr>
          <p:nvPr>
            <p:ph type="body" sz="half" idx="2"/>
          </p:nvPr>
        </p:nvSpPr>
        <p:spPr/>
        <p:txBody>
          <a:bodyPr>
            <a:normAutofit lnSpcReduction="10000"/>
          </a:bodyPr>
          <a:lstStyle/>
          <a:p>
            <a:pPr marL="285750" indent="-285750" algn="l">
              <a:buFont typeface="Arial" panose="020B0604020202020204" pitchFamily="34" charset="0"/>
              <a:buChar char="•"/>
            </a:pPr>
            <a:r>
              <a:rPr lang="en-US" dirty="0"/>
              <a:t>For each 2x2 block of pixels in the original image average the resulting color and write one pixel in the next level.</a:t>
            </a:r>
          </a:p>
          <a:p>
            <a:pPr marL="285750" indent="-285750" algn="l">
              <a:buFont typeface="Arial" panose="020B0604020202020204" pitchFamily="34" charset="0"/>
              <a:buChar char="•"/>
            </a:pPr>
            <a:r>
              <a:rPr lang="en-US" dirty="0"/>
              <a:t>Repeat the process (recursive) for each new level until you have blended the image down to a single pixel.</a:t>
            </a:r>
          </a:p>
        </p:txBody>
      </p:sp>
    </p:spTree>
    <p:extLst>
      <p:ext uri="{BB962C8B-B14F-4D97-AF65-F5344CB8AC3E}">
        <p14:creationId xmlns:p14="http://schemas.microsoft.com/office/powerpoint/2010/main" val="223911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799"/>
            <a:ext cx="3549121" cy="1371600"/>
          </a:xfrm>
        </p:spPr>
        <p:txBody>
          <a:bodyPr/>
          <a:lstStyle/>
          <a:p>
            <a:r>
              <a:rPr lang="en-US" dirty="0"/>
              <a:t>Naïve </a:t>
            </a:r>
            <a:r>
              <a:rPr lang="en-US" dirty="0" err="1"/>
              <a:t>Mip</a:t>
            </a:r>
            <a:r>
              <a:rPr lang="en-US" dirty="0"/>
              <a:t>-Level Selection</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a:xfrm>
            <a:off x="1484310" y="2057398"/>
            <a:ext cx="3549121" cy="3733801"/>
          </a:xfrm>
        </p:spPr>
        <p:txBody>
          <a:bodyPr/>
          <a:lstStyle/>
          <a:p>
            <a:r>
              <a:rPr lang="en-US" dirty="0"/>
              <a:t>A simple way to select a </a:t>
            </a:r>
            <a:r>
              <a:rPr lang="en-US" dirty="0" err="1"/>
              <a:t>mip</a:t>
            </a:r>
            <a:r>
              <a:rPr lang="en-US" dirty="0"/>
              <a:t>-map level is just to look at the depth value of your Z.</a:t>
            </a:r>
          </a:p>
          <a:p>
            <a:r>
              <a:rPr lang="en-US" dirty="0"/>
              <a:t>Convert the pixel’s Z to a Ratio between the near &amp; far plane and then select the </a:t>
            </a:r>
            <a:r>
              <a:rPr lang="en-US" dirty="0" err="1"/>
              <a:t>Mip</a:t>
            </a:r>
            <a:r>
              <a:rPr lang="en-US" dirty="0"/>
              <a:t>-map based on that Ratio.</a:t>
            </a:r>
          </a:p>
          <a:p>
            <a:r>
              <a:rPr lang="en-US" dirty="0"/>
              <a:t>While certainly a basic solution it may look “good enough” depending on your visual requirements.</a:t>
            </a:r>
          </a:p>
          <a:p>
            <a:r>
              <a:rPr lang="en-US" dirty="0"/>
              <a:t>Modern Hardware certainly does not use this method.(That’s a good thing)</a:t>
            </a:r>
          </a:p>
        </p:txBody>
      </p:sp>
      <p:sp>
        <p:nvSpPr>
          <p:cNvPr id="5" name="Isosceles Triangle 4"/>
          <p:cNvSpPr/>
          <p:nvPr/>
        </p:nvSpPr>
        <p:spPr>
          <a:xfrm rot="16200000">
            <a:off x="6443933" y="1095554"/>
            <a:ext cx="2958860" cy="43304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6504317" y="2553419"/>
            <a:ext cx="8626" cy="1371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058400" y="914400"/>
            <a:ext cx="34506" cy="4684143"/>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rot="8257575">
            <a:off x="8093117" y="2868954"/>
            <a:ext cx="559752" cy="631116"/>
          </a:xfrm>
          <a:prstGeom prst="triangl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8126083" y="2889849"/>
            <a:ext cx="312906" cy="369332"/>
          </a:xfrm>
          <a:prstGeom prst="rect">
            <a:avLst/>
          </a:prstGeom>
          <a:noFill/>
        </p:spPr>
        <p:txBody>
          <a:bodyPr wrap="none" rtlCol="0">
            <a:spAutoFit/>
          </a:bodyPr>
          <a:lstStyle/>
          <a:p>
            <a:r>
              <a:rPr lang="en-US" dirty="0"/>
              <a:t>?</a:t>
            </a:r>
          </a:p>
        </p:txBody>
      </p:sp>
      <p:pic>
        <p:nvPicPr>
          <p:cNvPr id="1026"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19346" y="1776099"/>
            <a:ext cx="1417688" cy="1417688"/>
          </a:xfrm>
          <a:prstGeom prst="rect">
            <a:avLst/>
          </a:prstGeom>
          <a:noFill/>
        </p:spPr>
      </p:pic>
      <p:pic>
        <p:nvPicPr>
          <p:cNvPr id="16"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25098" y="3191775"/>
            <a:ext cx="747702" cy="747702"/>
          </a:xfrm>
          <a:prstGeom prst="rect">
            <a:avLst/>
          </a:prstGeom>
          <a:noFill/>
        </p:spPr>
      </p:pic>
      <p:pic>
        <p:nvPicPr>
          <p:cNvPr id="17"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27569" y="3936431"/>
            <a:ext cx="405522" cy="405522"/>
          </a:xfrm>
          <a:prstGeom prst="rect">
            <a:avLst/>
          </a:prstGeom>
          <a:noFill/>
        </p:spPr>
      </p:pic>
      <p:pic>
        <p:nvPicPr>
          <p:cNvPr id="19"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27570" y="4346005"/>
            <a:ext cx="213145" cy="213145"/>
          </a:xfrm>
          <a:prstGeom prst="rect">
            <a:avLst/>
          </a:prstGeom>
          <a:noFill/>
        </p:spPr>
      </p:pic>
      <p:pic>
        <p:nvPicPr>
          <p:cNvPr id="20"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27570" y="4565080"/>
            <a:ext cx="108371" cy="108371"/>
          </a:xfrm>
          <a:prstGeom prst="rect">
            <a:avLst/>
          </a:prstGeom>
          <a:noFill/>
        </p:spPr>
      </p:pic>
      <p:pic>
        <p:nvPicPr>
          <p:cNvPr id="21" name="Picture 2" descr="C:\Users\lnorri\AppData\Local\Microsoft\Windows\INetCache\IE\XG7NGL0F\8509966962_e3905fd0cd_z[1].jpg"/>
          <p:cNvPicPr>
            <a:picLocks noChangeAspect="1" noChangeArrowheads="1"/>
          </p:cNvPicPr>
          <p:nvPr/>
        </p:nvPicPr>
        <p:blipFill>
          <a:blip r:embed="rId2"/>
          <a:srcRect/>
          <a:stretch>
            <a:fillRect/>
          </a:stretch>
        </p:blipFill>
        <p:spPr bwMode="auto">
          <a:xfrm>
            <a:off x="10225188" y="4681761"/>
            <a:ext cx="58365" cy="58365"/>
          </a:xfrm>
          <a:prstGeom prst="rect">
            <a:avLst/>
          </a:prstGeom>
          <a:noFill/>
        </p:spPr>
      </p:pic>
      <p:cxnSp>
        <p:nvCxnSpPr>
          <p:cNvPr id="23" name="Straight Arrow Connector 22"/>
          <p:cNvCxnSpPr>
            <a:stCxn id="14" idx="3"/>
          </p:cNvCxnSpPr>
          <p:nvPr/>
        </p:nvCxnSpPr>
        <p:spPr>
          <a:xfrm flipV="1">
            <a:off x="8438989" y="2009955"/>
            <a:ext cx="2067985" cy="1064560"/>
          </a:xfrm>
          <a:prstGeom prst="straightConnector1">
            <a:avLst/>
          </a:prstGeom>
          <a:ln w="2857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p:cNvCxnSpPr>
          <p:nvPr/>
        </p:nvCxnSpPr>
        <p:spPr>
          <a:xfrm>
            <a:off x="8438989" y="3074515"/>
            <a:ext cx="1921336" cy="246655"/>
          </a:xfrm>
          <a:prstGeom prst="straightConnector1">
            <a:avLst/>
          </a:prstGeom>
          <a:ln w="2857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1"/>
          </p:cNvCxnSpPr>
          <p:nvPr/>
        </p:nvCxnSpPr>
        <p:spPr>
          <a:xfrm>
            <a:off x="8476374" y="3090199"/>
            <a:ext cx="1858071" cy="964216"/>
          </a:xfrm>
          <a:prstGeom prst="straightConnector1">
            <a:avLst/>
          </a:prstGeom>
          <a:ln w="2857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3"/>
          </p:cNvCxnSpPr>
          <p:nvPr/>
        </p:nvCxnSpPr>
        <p:spPr>
          <a:xfrm>
            <a:off x="8438989" y="3074515"/>
            <a:ext cx="1848011" cy="1345085"/>
          </a:xfrm>
          <a:prstGeom prst="straightConnector1">
            <a:avLst/>
          </a:prstGeom>
          <a:ln w="2857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3"/>
            <a:endCxn id="20" idx="1"/>
          </p:cNvCxnSpPr>
          <p:nvPr/>
        </p:nvCxnSpPr>
        <p:spPr>
          <a:xfrm>
            <a:off x="8438989" y="3074515"/>
            <a:ext cx="1788581" cy="1544751"/>
          </a:xfrm>
          <a:prstGeom prst="straightConnector1">
            <a:avLst/>
          </a:prstGeom>
          <a:ln w="28575">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37254" y="2184087"/>
            <a:ext cx="351378" cy="369332"/>
          </a:xfrm>
          <a:prstGeom prst="rect">
            <a:avLst/>
          </a:prstGeom>
          <a:noFill/>
        </p:spPr>
        <p:txBody>
          <a:bodyPr wrap="none" rtlCol="0">
            <a:spAutoFit/>
          </a:bodyPr>
          <a:lstStyle/>
          <a:p>
            <a:r>
              <a:rPr lang="en-US" dirty="0"/>
              <a:t>N</a:t>
            </a:r>
          </a:p>
        </p:txBody>
      </p:sp>
      <p:sp>
        <p:nvSpPr>
          <p:cNvPr id="24" name="TextBox 23"/>
          <p:cNvSpPr txBox="1"/>
          <p:nvPr/>
        </p:nvSpPr>
        <p:spPr>
          <a:xfrm>
            <a:off x="9956025" y="541686"/>
            <a:ext cx="325730" cy="369332"/>
          </a:xfrm>
          <a:prstGeom prst="rect">
            <a:avLst/>
          </a:prstGeom>
          <a:noFill/>
        </p:spPr>
        <p:txBody>
          <a:bodyPr wrap="none" rtlCol="0">
            <a:spAutoFit/>
          </a:bodyPr>
          <a:lstStyle/>
          <a:p>
            <a:r>
              <a:rPr lang="en-US" dirty="0"/>
              <a:t>F</a:t>
            </a:r>
          </a:p>
        </p:txBody>
      </p:sp>
      <p:sp>
        <p:nvSpPr>
          <p:cNvPr id="26" name="TextBox 25"/>
          <p:cNvSpPr txBox="1"/>
          <p:nvPr/>
        </p:nvSpPr>
        <p:spPr>
          <a:xfrm>
            <a:off x="6643237" y="4890878"/>
            <a:ext cx="822012" cy="369332"/>
          </a:xfrm>
          <a:prstGeom prst="rect">
            <a:avLst/>
          </a:prstGeom>
          <a:noFill/>
        </p:spPr>
        <p:txBody>
          <a:bodyPr wrap="square" rtlCol="0">
            <a:spAutoFit/>
          </a:bodyPr>
          <a:lstStyle/>
          <a:p>
            <a:r>
              <a:rPr lang="en-US" dirty="0" err="1">
                <a:solidFill>
                  <a:srgbClr val="7030A0"/>
                </a:solidFill>
                <a:effectLst>
                  <a:outerShdw blurRad="38100" dist="38100" dir="2700000" algn="tl">
                    <a:srgbClr val="000000">
                      <a:alpha val="43137"/>
                    </a:srgbClr>
                  </a:outerShdw>
                </a:effectLst>
              </a:rPr>
              <a:t>Pz</a:t>
            </a:r>
            <a:r>
              <a:rPr lang="en-US" dirty="0">
                <a:solidFill>
                  <a:srgbClr val="7030A0"/>
                </a:solidFill>
                <a:effectLst>
                  <a:outerShdw blurRad="38100" dist="38100" dir="2700000" algn="tl">
                    <a:srgbClr val="000000">
                      <a:alpha val="43137"/>
                    </a:srgbClr>
                  </a:outerShdw>
                </a:effectLst>
              </a:rPr>
              <a:t> - N</a:t>
            </a:r>
          </a:p>
        </p:txBody>
      </p:sp>
      <p:cxnSp>
        <p:nvCxnSpPr>
          <p:cNvPr id="10" name="Straight Connector 9"/>
          <p:cNvCxnSpPr/>
          <p:nvPr/>
        </p:nvCxnSpPr>
        <p:spPr>
          <a:xfrm>
            <a:off x="6643237" y="5256520"/>
            <a:ext cx="82201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734028" y="5256520"/>
            <a:ext cx="731221" cy="369332"/>
          </a:xfrm>
          <a:prstGeom prst="rect">
            <a:avLst/>
          </a:prstGeom>
          <a:noFill/>
        </p:spPr>
        <p:txBody>
          <a:bodyPr wrap="square" rtlCol="0">
            <a:spAutoFit/>
          </a:bodyPr>
          <a:lstStyle/>
          <a:p>
            <a:r>
              <a:rPr lang="en-US" dirty="0">
                <a:solidFill>
                  <a:srgbClr val="7030A0"/>
                </a:solidFill>
                <a:effectLst>
                  <a:outerShdw blurRad="38100" dist="38100" dir="2700000" algn="tl">
                    <a:srgbClr val="000000">
                      <a:alpha val="43137"/>
                    </a:srgbClr>
                  </a:outerShdw>
                </a:effectLst>
              </a:rPr>
              <a:t>F - N</a:t>
            </a:r>
          </a:p>
        </p:txBody>
      </p:sp>
      <p:sp>
        <p:nvSpPr>
          <p:cNvPr id="30" name="TextBox 29"/>
          <p:cNvSpPr txBox="1"/>
          <p:nvPr/>
        </p:nvSpPr>
        <p:spPr>
          <a:xfrm>
            <a:off x="5714141" y="5081474"/>
            <a:ext cx="974491" cy="369332"/>
          </a:xfrm>
          <a:prstGeom prst="rect">
            <a:avLst/>
          </a:prstGeom>
          <a:noFill/>
        </p:spPr>
        <p:txBody>
          <a:bodyPr wrap="square" rtlCol="0">
            <a:spAutoFit/>
          </a:bodyPr>
          <a:lstStyle/>
          <a:p>
            <a:r>
              <a:rPr lang="en-US" dirty="0">
                <a:solidFill>
                  <a:srgbClr val="7030A0"/>
                </a:solidFill>
                <a:effectLst>
                  <a:outerShdw blurRad="38100" dist="38100" dir="2700000" algn="tl">
                    <a:srgbClr val="000000">
                      <a:alpha val="43137"/>
                    </a:srgbClr>
                  </a:outerShdw>
                </a:effectLst>
              </a:rPr>
              <a:t>Level =</a:t>
            </a:r>
          </a:p>
        </p:txBody>
      </p:sp>
      <p:sp>
        <p:nvSpPr>
          <p:cNvPr id="32" name="TextBox 31"/>
          <p:cNvSpPr txBox="1"/>
          <p:nvPr/>
        </p:nvSpPr>
        <p:spPr>
          <a:xfrm>
            <a:off x="7652561" y="5081474"/>
            <a:ext cx="1762167" cy="369332"/>
          </a:xfrm>
          <a:prstGeom prst="rect">
            <a:avLst/>
          </a:prstGeom>
          <a:noFill/>
        </p:spPr>
        <p:txBody>
          <a:bodyPr wrap="square" rtlCol="0">
            <a:spAutoFit/>
          </a:bodyPr>
          <a:lstStyle/>
          <a:p>
            <a:r>
              <a:rPr lang="en-US" dirty="0">
                <a:solidFill>
                  <a:srgbClr val="7030A0"/>
                </a:solidFill>
                <a:effectLst>
                  <a:outerShdw blurRad="38100" dist="38100" dir="2700000" algn="tl">
                    <a:srgbClr val="000000">
                      <a:alpha val="43137"/>
                    </a:srgbClr>
                  </a:outerShdw>
                </a:effectLst>
              </a:rPr>
              <a:t>NUM_LEVELS</a:t>
            </a:r>
          </a:p>
        </p:txBody>
      </p:sp>
      <p:sp>
        <p:nvSpPr>
          <p:cNvPr id="35" name="TextBox 34"/>
          <p:cNvSpPr txBox="1"/>
          <p:nvPr/>
        </p:nvSpPr>
        <p:spPr>
          <a:xfrm>
            <a:off x="7466956" y="5144537"/>
            <a:ext cx="310477" cy="369332"/>
          </a:xfrm>
          <a:prstGeom prst="rect">
            <a:avLst/>
          </a:prstGeom>
          <a:noFill/>
        </p:spPr>
        <p:txBody>
          <a:bodyPr wrap="square" rtlCol="0">
            <a:spAutoFit/>
          </a:bodyPr>
          <a:lstStyle/>
          <a:p>
            <a:r>
              <a:rPr lang="en-US" dirty="0">
                <a:solidFill>
                  <a:srgbClr val="7030A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03362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983673"/>
            <a:ext cx="3852992" cy="1371600"/>
          </a:xfrm>
        </p:spPr>
        <p:txBody>
          <a:bodyPr anchor="ctr"/>
          <a:lstStyle/>
          <a:p>
            <a:r>
              <a:rPr lang="en-US" dirty="0"/>
              <a:t>DU/DV </a:t>
            </a:r>
            <a:r>
              <a:rPr lang="en-US" dirty="0" err="1"/>
              <a:t>Mip</a:t>
            </a:r>
            <a:r>
              <a:rPr lang="en-US" dirty="0"/>
              <a:t>-Level Selection</a:t>
            </a:r>
          </a:p>
        </p:txBody>
      </p:sp>
      <p:sp>
        <p:nvSpPr>
          <p:cNvPr id="3" name="Content Placeholder 2"/>
          <p:cNvSpPr>
            <a:spLocks noGrp="1"/>
          </p:cNvSpPr>
          <p:nvPr>
            <p:ph idx="1"/>
          </p:nvPr>
        </p:nvSpPr>
        <p:spPr>
          <a:xfrm>
            <a:off x="2228296" y="5576454"/>
            <a:ext cx="9807388" cy="1050524"/>
          </a:xfrm>
        </p:spPr>
        <p:txBody>
          <a:bodyPr/>
          <a:lstStyle/>
          <a:p>
            <a:pPr marL="0" indent="0">
              <a:buNone/>
            </a:pPr>
            <a:r>
              <a:rPr lang="en-US" dirty="0">
                <a:hlinkClick r:id="rId2"/>
              </a:rPr>
              <a:t>http://www.gamasutra.com/view/feature/3301/runtime_mipmap_filtering.php?print=1</a:t>
            </a:r>
            <a:endParaRPr lang="en-US" dirty="0"/>
          </a:p>
        </p:txBody>
      </p:sp>
      <p:sp>
        <p:nvSpPr>
          <p:cNvPr id="4" name="Text Placeholder 3"/>
          <p:cNvSpPr>
            <a:spLocks noGrp="1"/>
          </p:cNvSpPr>
          <p:nvPr>
            <p:ph type="body" sz="half" idx="2"/>
          </p:nvPr>
        </p:nvSpPr>
        <p:spPr>
          <a:xfrm>
            <a:off x="1484312" y="2355272"/>
            <a:ext cx="3549121" cy="3221182"/>
          </a:xfrm>
        </p:spPr>
        <p:txBody>
          <a:bodyPr>
            <a:normAutofit/>
          </a:bodyPr>
          <a:lstStyle/>
          <a:p>
            <a:r>
              <a:rPr lang="en-US" dirty="0"/>
              <a:t>Looks at the change in U and V along the edge of a primitive.</a:t>
            </a:r>
          </a:p>
          <a:p>
            <a:r>
              <a:rPr lang="en-US" dirty="0"/>
              <a:t>Based on this Delta, a Texel to Screen Pixel Ratio is computed.</a:t>
            </a:r>
          </a:p>
          <a:p>
            <a:r>
              <a:rPr lang="en-US" dirty="0"/>
              <a:t>These ratios then help choose the appropriate </a:t>
            </a:r>
            <a:r>
              <a:rPr lang="en-US" dirty="0" err="1"/>
              <a:t>mip</a:t>
            </a:r>
            <a:r>
              <a:rPr lang="en-US" dirty="0"/>
              <a:t>-map level that will bring the ratio closest to 1:1</a:t>
            </a:r>
          </a:p>
          <a:p>
            <a:r>
              <a:rPr lang="en-US" dirty="0"/>
              <a:t>This is significantly more accurate than the Naïve method.</a:t>
            </a:r>
          </a:p>
        </p:txBody>
      </p:sp>
      <p:pic>
        <p:nvPicPr>
          <p:cNvPr id="5" name="Picture 4" descr="UVCoords.png"/>
          <p:cNvPicPr>
            <a:picLocks noChangeAspect="1"/>
          </p:cNvPicPr>
          <p:nvPr/>
        </p:nvPicPr>
        <p:blipFill>
          <a:blip r:embed="rId3" cstate="print"/>
          <a:srcRect r="60396"/>
          <a:stretch>
            <a:fillRect/>
          </a:stretch>
        </p:blipFill>
        <p:spPr>
          <a:xfrm>
            <a:off x="6491284" y="1376163"/>
            <a:ext cx="4170680" cy="4204855"/>
          </a:xfrm>
          <a:prstGeom prst="rect">
            <a:avLst/>
          </a:prstGeom>
        </p:spPr>
      </p:pic>
      <p:cxnSp>
        <p:nvCxnSpPr>
          <p:cNvPr id="7" name="Straight Connector 6"/>
          <p:cNvCxnSpPr/>
          <p:nvPr/>
        </p:nvCxnSpPr>
        <p:spPr>
          <a:xfrm flipH="1">
            <a:off x="6551720" y="1953087"/>
            <a:ext cx="2956264" cy="2183907"/>
          </a:xfrm>
          <a:prstGeom prst="line">
            <a:avLst/>
          </a:prstGeom>
          <a:ln w="76200">
            <a:gradFill>
              <a:gsLst>
                <a:gs pos="0">
                  <a:srgbClr val="0000FF"/>
                </a:gs>
                <a:gs pos="100000">
                  <a:srgbClr val="00FF00"/>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9377302">
            <a:off x="7576197" y="2588249"/>
            <a:ext cx="674462" cy="369332"/>
          </a:xfrm>
          <a:prstGeom prst="rect">
            <a:avLst/>
          </a:prstGeom>
          <a:noFill/>
        </p:spPr>
        <p:txBody>
          <a:bodyPr wrap="square" rtlCol="0">
            <a:spAutoFit/>
          </a:bodyPr>
          <a:lstStyle/>
          <a:p>
            <a:r>
              <a:rPr lang="el-GR" dirty="0">
                <a:solidFill>
                  <a:srgbClr val="66FFFF"/>
                </a:solidFill>
                <a:effectLst>
                  <a:outerShdw blurRad="38100" dist="38100" dir="2700000" algn="tl">
                    <a:srgbClr val="000000">
                      <a:alpha val="43137"/>
                    </a:srgbClr>
                  </a:outerShdw>
                </a:effectLst>
              </a:rPr>
              <a:t>Δ</a:t>
            </a:r>
            <a:r>
              <a:rPr lang="en-US" dirty="0">
                <a:solidFill>
                  <a:srgbClr val="66FFFF"/>
                </a:solidFill>
                <a:effectLst>
                  <a:outerShdw blurRad="38100" dist="38100" dir="2700000" algn="tl">
                    <a:srgbClr val="000000">
                      <a:alpha val="43137"/>
                    </a:srgbClr>
                  </a:outerShdw>
                </a:effectLst>
              </a:rPr>
              <a:t>XY</a:t>
            </a:r>
          </a:p>
        </p:txBody>
      </p:sp>
      <p:sp>
        <p:nvSpPr>
          <p:cNvPr id="9" name="TextBox 8"/>
          <p:cNvSpPr txBox="1"/>
          <p:nvPr/>
        </p:nvSpPr>
        <p:spPr>
          <a:xfrm rot="19315683">
            <a:off x="7555474" y="3042946"/>
            <a:ext cx="1471393" cy="369332"/>
          </a:xfrm>
          <a:prstGeom prst="rect">
            <a:avLst/>
          </a:prstGeom>
          <a:noFill/>
        </p:spPr>
        <p:txBody>
          <a:bodyPr wrap="square" rtlCol="0">
            <a:spAutoFit/>
          </a:bodyPr>
          <a:lstStyle/>
          <a:p>
            <a:r>
              <a:rPr lang="el-GR" dirty="0">
                <a:solidFill>
                  <a:srgbClr val="00FF00"/>
                </a:solidFill>
                <a:effectLst>
                  <a:outerShdw blurRad="38100" dist="38100" dir="2700000" algn="tl">
                    <a:srgbClr val="000000">
                      <a:alpha val="43137"/>
                    </a:srgbClr>
                  </a:outerShdw>
                </a:effectLst>
              </a:rPr>
              <a:t>Δ</a:t>
            </a:r>
            <a:r>
              <a:rPr lang="en-US" dirty="0">
                <a:solidFill>
                  <a:srgbClr val="00FF00"/>
                </a:solidFill>
                <a:effectLst>
                  <a:outerShdw blurRad="38100" dist="38100" dir="2700000" algn="tl">
                    <a:srgbClr val="000000">
                      <a:alpha val="43137"/>
                    </a:srgbClr>
                  </a:outerShdw>
                </a:effectLst>
              </a:rPr>
              <a:t>UV * WH</a:t>
            </a:r>
          </a:p>
        </p:txBody>
      </p:sp>
      <p:cxnSp>
        <p:nvCxnSpPr>
          <p:cNvPr id="10" name="Straight Connector 9"/>
          <p:cNvCxnSpPr/>
          <p:nvPr/>
        </p:nvCxnSpPr>
        <p:spPr>
          <a:xfrm flipH="1" flipV="1">
            <a:off x="6596085" y="4464235"/>
            <a:ext cx="3961079" cy="809729"/>
          </a:xfrm>
          <a:prstGeom prst="line">
            <a:avLst/>
          </a:prstGeom>
          <a:ln w="76200">
            <a:gradFill>
              <a:gsLst>
                <a:gs pos="0">
                  <a:srgbClr val="FF0000"/>
                </a:gs>
                <a:gs pos="100000">
                  <a:srgbClr val="00FF00"/>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9799784" y="1953088"/>
            <a:ext cx="764464" cy="2418973"/>
          </a:xfrm>
          <a:prstGeom prst="line">
            <a:avLst/>
          </a:prstGeom>
          <a:ln w="76200">
            <a:gradFill>
              <a:gsLst>
                <a:gs pos="0">
                  <a:srgbClr val="FF0000"/>
                </a:gs>
                <a:gs pos="100000">
                  <a:srgbClr val="0000FF"/>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1605829">
            <a:off x="8056922" y="4876820"/>
            <a:ext cx="674462" cy="369332"/>
          </a:xfrm>
          <a:prstGeom prst="rect">
            <a:avLst/>
          </a:prstGeom>
          <a:noFill/>
        </p:spPr>
        <p:txBody>
          <a:bodyPr wrap="square" rtlCol="0">
            <a:spAutoFit/>
          </a:bodyPr>
          <a:lstStyle/>
          <a:p>
            <a:r>
              <a:rPr lang="el-GR" dirty="0">
                <a:solidFill>
                  <a:srgbClr val="00FF00"/>
                </a:solidFill>
                <a:effectLst>
                  <a:outerShdw blurRad="38100" dist="38100" dir="2700000" algn="tl">
                    <a:srgbClr val="000000">
                      <a:alpha val="43137"/>
                    </a:srgbClr>
                  </a:outerShdw>
                </a:effectLst>
              </a:rPr>
              <a:t>Δ</a:t>
            </a:r>
            <a:r>
              <a:rPr lang="en-US" dirty="0">
                <a:solidFill>
                  <a:srgbClr val="00FF00"/>
                </a:solidFill>
                <a:effectLst>
                  <a:outerShdw blurRad="38100" dist="38100" dir="2700000" algn="tl">
                    <a:srgbClr val="000000">
                      <a:alpha val="43137"/>
                    </a:srgbClr>
                  </a:outerShdw>
                </a:effectLst>
              </a:rPr>
              <a:t>XY</a:t>
            </a:r>
          </a:p>
        </p:txBody>
      </p:sp>
      <p:sp>
        <p:nvSpPr>
          <p:cNvPr id="21" name="TextBox 20"/>
          <p:cNvSpPr txBox="1"/>
          <p:nvPr/>
        </p:nvSpPr>
        <p:spPr>
          <a:xfrm rot="11522630">
            <a:off x="8019718" y="4353363"/>
            <a:ext cx="1263668" cy="369332"/>
          </a:xfrm>
          <a:prstGeom prst="rect">
            <a:avLst/>
          </a:prstGeom>
          <a:noFill/>
        </p:spPr>
        <p:txBody>
          <a:bodyPr wrap="square" rtlCol="0">
            <a:spAutoFit/>
          </a:bodyPr>
          <a:lstStyle/>
          <a:p>
            <a:r>
              <a:rPr lang="el-GR" dirty="0">
                <a:solidFill>
                  <a:srgbClr val="FF0000"/>
                </a:solidFill>
                <a:effectLst>
                  <a:outerShdw blurRad="38100" dist="38100" dir="2700000" algn="tl">
                    <a:srgbClr val="000000">
                      <a:alpha val="43137"/>
                    </a:srgbClr>
                  </a:outerShdw>
                </a:effectLst>
              </a:rPr>
              <a:t>Δ</a:t>
            </a:r>
            <a:r>
              <a:rPr lang="en-US" dirty="0">
                <a:solidFill>
                  <a:srgbClr val="FF0000"/>
                </a:solidFill>
                <a:effectLst>
                  <a:outerShdw blurRad="38100" dist="38100" dir="2700000" algn="tl">
                    <a:srgbClr val="000000">
                      <a:alpha val="43137"/>
                    </a:srgbClr>
                  </a:outerShdw>
                </a:effectLst>
              </a:rPr>
              <a:t>UV * WH</a:t>
            </a:r>
          </a:p>
        </p:txBody>
      </p:sp>
      <p:sp>
        <p:nvSpPr>
          <p:cNvPr id="22" name="TextBox 21"/>
          <p:cNvSpPr txBox="1"/>
          <p:nvPr/>
        </p:nvSpPr>
        <p:spPr>
          <a:xfrm rot="4392803">
            <a:off x="10078700" y="2951405"/>
            <a:ext cx="674462" cy="369332"/>
          </a:xfrm>
          <a:prstGeom prst="rect">
            <a:avLst/>
          </a:prstGeom>
          <a:noFill/>
        </p:spPr>
        <p:txBody>
          <a:bodyPr wrap="square" rtlCol="0">
            <a:spAutoFit/>
          </a:bodyPr>
          <a:lstStyle/>
          <a:p>
            <a:r>
              <a:rPr lang="el-GR" dirty="0">
                <a:solidFill>
                  <a:srgbClr val="FF0000"/>
                </a:solidFill>
                <a:effectLst>
                  <a:outerShdw blurRad="38100" dist="38100" dir="2700000" algn="tl">
                    <a:srgbClr val="000000">
                      <a:alpha val="43137"/>
                    </a:srgbClr>
                  </a:outerShdw>
                </a:effectLst>
              </a:rPr>
              <a:t>Δ</a:t>
            </a:r>
            <a:r>
              <a:rPr lang="en-US" dirty="0">
                <a:solidFill>
                  <a:srgbClr val="FF0000"/>
                </a:solidFill>
                <a:effectLst>
                  <a:outerShdw blurRad="38100" dist="38100" dir="2700000" algn="tl">
                    <a:srgbClr val="000000">
                      <a:alpha val="43137"/>
                    </a:srgbClr>
                  </a:outerShdw>
                </a:effectLst>
              </a:rPr>
              <a:t>XY</a:t>
            </a:r>
          </a:p>
        </p:txBody>
      </p:sp>
      <p:sp>
        <p:nvSpPr>
          <p:cNvPr id="23" name="TextBox 22"/>
          <p:cNvSpPr txBox="1"/>
          <p:nvPr/>
        </p:nvSpPr>
        <p:spPr>
          <a:xfrm rot="4301754">
            <a:off x="9176762" y="3144041"/>
            <a:ext cx="1363480" cy="369332"/>
          </a:xfrm>
          <a:prstGeom prst="rect">
            <a:avLst/>
          </a:prstGeom>
          <a:noFill/>
        </p:spPr>
        <p:txBody>
          <a:bodyPr wrap="square" rtlCol="0">
            <a:spAutoFit/>
          </a:bodyPr>
          <a:lstStyle/>
          <a:p>
            <a:r>
              <a:rPr lang="el-GR" dirty="0">
                <a:solidFill>
                  <a:srgbClr val="66FFFF"/>
                </a:solidFill>
                <a:effectLst>
                  <a:outerShdw blurRad="38100" dist="38100" dir="2700000" algn="tl">
                    <a:srgbClr val="000000">
                      <a:alpha val="43137"/>
                    </a:srgbClr>
                  </a:outerShdw>
                </a:effectLst>
              </a:rPr>
              <a:t>Δ</a:t>
            </a:r>
            <a:r>
              <a:rPr lang="en-US" dirty="0">
                <a:solidFill>
                  <a:srgbClr val="66FFFF"/>
                </a:solidFill>
                <a:effectLst>
                  <a:outerShdw blurRad="38100" dist="38100" dir="2700000" algn="tl">
                    <a:srgbClr val="000000">
                      <a:alpha val="43137"/>
                    </a:srgbClr>
                  </a:outerShdw>
                </a:effectLst>
              </a:rPr>
              <a:t>UV * WH</a:t>
            </a:r>
          </a:p>
        </p:txBody>
      </p:sp>
    </p:spTree>
    <p:extLst>
      <p:ext uri="{BB962C8B-B14F-4D97-AF65-F5344CB8AC3E}">
        <p14:creationId xmlns:p14="http://schemas.microsoft.com/office/powerpoint/2010/main" val="363762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Identical Shapes… Or Not…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1" y="2438399"/>
            <a:ext cx="4941220" cy="2708367"/>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143" y="2438399"/>
            <a:ext cx="4842418" cy="3846576"/>
          </a:xfrm>
          <a:prstGeom prst="rect">
            <a:avLst/>
          </a:prstGeom>
          <a:ln>
            <a:noFill/>
          </a:ln>
          <a:effectLst>
            <a:outerShdw blurRad="190500" algn="tl" rotWithShape="0">
              <a:srgbClr val="000000">
                <a:alpha val="70000"/>
              </a:srgbClr>
            </a:outerShdw>
          </a:effectLst>
        </p:spPr>
      </p:pic>
      <p:sp>
        <p:nvSpPr>
          <p:cNvPr id="5" name="Right Arrow 4"/>
          <p:cNvSpPr/>
          <p:nvPr/>
        </p:nvSpPr>
        <p:spPr>
          <a:xfrm>
            <a:off x="1484311" y="5268686"/>
            <a:ext cx="4941220" cy="77506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Seen From Above</a:t>
            </a:r>
          </a:p>
        </p:txBody>
      </p:sp>
    </p:spTree>
    <p:extLst>
      <p:ext uri="{BB962C8B-B14F-4D97-AF65-F5344CB8AC3E}">
        <p14:creationId xmlns:p14="http://schemas.microsoft.com/office/powerpoint/2010/main" val="195529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3549121" cy="607292"/>
          </a:xfrm>
        </p:spPr>
        <p:txBody>
          <a:bodyPr/>
          <a:lstStyle/>
          <a:p>
            <a:r>
              <a:rPr lang="en-US" dirty="0"/>
              <a:t>Tri-Linear Texture Filter</a:t>
            </a:r>
          </a:p>
        </p:txBody>
      </p:sp>
      <p:sp>
        <p:nvSpPr>
          <p:cNvPr id="4" name="Text Placeholder 3"/>
          <p:cNvSpPr>
            <a:spLocks noGrp="1"/>
          </p:cNvSpPr>
          <p:nvPr>
            <p:ph type="body" sz="half" idx="2"/>
          </p:nvPr>
        </p:nvSpPr>
        <p:spPr>
          <a:xfrm>
            <a:off x="1484312" y="1293093"/>
            <a:ext cx="3549121" cy="4498108"/>
          </a:xfrm>
        </p:spPr>
        <p:txBody>
          <a:bodyPr/>
          <a:lstStyle/>
          <a:p>
            <a:r>
              <a:rPr lang="en-US" dirty="0"/>
              <a:t>This is actually pretty simple.</a:t>
            </a:r>
          </a:p>
          <a:p>
            <a:r>
              <a:rPr lang="en-US" dirty="0"/>
              <a:t>Basic </a:t>
            </a:r>
            <a:r>
              <a:rPr lang="en-US" dirty="0" err="1"/>
              <a:t>mip</a:t>
            </a:r>
            <a:r>
              <a:rPr lang="en-US" dirty="0"/>
              <a:t>-mapping only chooses the closest </a:t>
            </a:r>
            <a:r>
              <a:rPr lang="en-US" dirty="0" err="1"/>
              <a:t>mip</a:t>
            </a:r>
            <a:r>
              <a:rPr lang="en-US" dirty="0"/>
              <a:t>-level based on a depth ratio.</a:t>
            </a:r>
          </a:p>
          <a:p>
            <a:r>
              <a:rPr lang="en-US" dirty="0"/>
              <a:t>For example 2.75 would truncate to just level 2.</a:t>
            </a:r>
          </a:p>
          <a:p>
            <a:r>
              <a:rPr lang="en-US" dirty="0"/>
              <a:t>Tri-Linear uses this discrepancy to improve texture accuracy by combining two bilinear filters.</a:t>
            </a:r>
          </a:p>
          <a:p>
            <a:r>
              <a:rPr lang="en-US" dirty="0"/>
              <a:t>In the above example a tri-linear filter would bi-linear filter both levels 2 &amp; 3. Then it would use 75% of the level 3 filter and 25% of the level 2 filter.</a:t>
            </a:r>
          </a:p>
          <a:p>
            <a:r>
              <a:rPr lang="en-US" dirty="0"/>
              <a:t>This improves texture quality &amp; transitions across the Z axis.</a:t>
            </a:r>
          </a:p>
        </p:txBody>
      </p:sp>
      <p:pic>
        <p:nvPicPr>
          <p:cNvPr id="5" name="Picture 4"/>
          <p:cNvPicPr>
            <a:picLocks noChangeAspect="1"/>
          </p:cNvPicPr>
          <p:nvPr/>
        </p:nvPicPr>
        <p:blipFill>
          <a:blip r:embed="rId2"/>
          <a:stretch>
            <a:fillRect/>
          </a:stretch>
        </p:blipFill>
        <p:spPr>
          <a:xfrm>
            <a:off x="8560173" y="1719544"/>
            <a:ext cx="3528007" cy="3738844"/>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033432" y="1719544"/>
            <a:ext cx="3526741" cy="3737501"/>
          </a:xfrm>
          <a:prstGeom prst="rect">
            <a:avLst/>
          </a:prstGeom>
          <a:ln>
            <a:solidFill>
              <a:schemeClr val="tx1"/>
            </a:solidFill>
          </a:ln>
        </p:spPr>
      </p:pic>
      <p:sp>
        <p:nvSpPr>
          <p:cNvPr id="7" name="TextBox 6"/>
          <p:cNvSpPr txBox="1"/>
          <p:nvPr/>
        </p:nvSpPr>
        <p:spPr>
          <a:xfrm>
            <a:off x="6106704" y="5439457"/>
            <a:ext cx="1380196" cy="369332"/>
          </a:xfrm>
          <a:prstGeom prst="rect">
            <a:avLst/>
          </a:prstGeom>
          <a:noFill/>
        </p:spPr>
        <p:txBody>
          <a:bodyPr wrap="square" rtlCol="0">
            <a:spAutoFit/>
          </a:bodyPr>
          <a:lstStyle/>
          <a:p>
            <a:r>
              <a:rPr lang="en-US" dirty="0"/>
              <a:t>BILINEAR</a:t>
            </a:r>
          </a:p>
        </p:txBody>
      </p:sp>
      <p:sp>
        <p:nvSpPr>
          <p:cNvPr id="8" name="TextBox 7"/>
          <p:cNvSpPr txBox="1"/>
          <p:nvPr/>
        </p:nvSpPr>
        <p:spPr>
          <a:xfrm>
            <a:off x="9545950" y="5458726"/>
            <a:ext cx="1552003" cy="369332"/>
          </a:xfrm>
          <a:prstGeom prst="rect">
            <a:avLst/>
          </a:prstGeom>
          <a:noFill/>
        </p:spPr>
        <p:txBody>
          <a:bodyPr wrap="square" rtlCol="0">
            <a:spAutoFit/>
          </a:bodyPr>
          <a:lstStyle/>
          <a:p>
            <a:r>
              <a:rPr lang="en-US" dirty="0"/>
              <a:t>TRILINEAR</a:t>
            </a:r>
          </a:p>
        </p:txBody>
      </p:sp>
      <p:sp>
        <p:nvSpPr>
          <p:cNvPr id="9" name="Oval 8"/>
          <p:cNvSpPr/>
          <p:nvPr/>
        </p:nvSpPr>
        <p:spPr>
          <a:xfrm>
            <a:off x="5033432" y="2823099"/>
            <a:ext cx="1073272" cy="10732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560173" y="2823099"/>
            <a:ext cx="1073272" cy="1073272"/>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60540" y="1293092"/>
            <a:ext cx="2672526" cy="369332"/>
          </a:xfrm>
          <a:prstGeom prst="rect">
            <a:avLst/>
          </a:prstGeom>
          <a:noFill/>
        </p:spPr>
        <p:txBody>
          <a:bodyPr wrap="none" rtlCol="0">
            <a:spAutoFit/>
          </a:bodyPr>
          <a:lstStyle/>
          <a:p>
            <a:r>
              <a:rPr lang="en-US" dirty="0">
                <a:solidFill>
                  <a:srgbClr val="C00000"/>
                </a:solidFill>
              </a:rPr>
              <a:t>One </a:t>
            </a:r>
            <a:r>
              <a:rPr lang="en-US" dirty="0" err="1">
                <a:solidFill>
                  <a:srgbClr val="C00000"/>
                </a:solidFill>
              </a:rPr>
              <a:t>Mip</a:t>
            </a:r>
            <a:r>
              <a:rPr lang="en-US" dirty="0">
                <a:solidFill>
                  <a:srgbClr val="C00000"/>
                </a:solidFill>
              </a:rPr>
              <a:t> Level Per-Pixel</a:t>
            </a:r>
          </a:p>
        </p:txBody>
      </p:sp>
      <p:sp>
        <p:nvSpPr>
          <p:cNvPr id="31" name="TextBox 30"/>
          <p:cNvSpPr txBox="1"/>
          <p:nvPr/>
        </p:nvSpPr>
        <p:spPr>
          <a:xfrm>
            <a:off x="8697115" y="1298922"/>
            <a:ext cx="3249672" cy="369332"/>
          </a:xfrm>
          <a:prstGeom prst="rect">
            <a:avLst/>
          </a:prstGeom>
          <a:noFill/>
        </p:spPr>
        <p:txBody>
          <a:bodyPr wrap="none" rtlCol="0">
            <a:spAutoFit/>
          </a:bodyPr>
          <a:lstStyle/>
          <a:p>
            <a:r>
              <a:rPr lang="en-US" dirty="0">
                <a:solidFill>
                  <a:srgbClr val="00B050"/>
                </a:solidFill>
              </a:rPr>
              <a:t>Two Levels Blended Per-Pixel</a:t>
            </a:r>
          </a:p>
        </p:txBody>
      </p:sp>
    </p:spTree>
    <p:extLst>
      <p:ext uri="{BB962C8B-B14F-4D97-AF65-F5344CB8AC3E}">
        <p14:creationId xmlns:p14="http://schemas.microsoft.com/office/powerpoint/2010/main" val="65464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199"/>
            <a:ext cx="3549121" cy="947691"/>
          </a:xfrm>
        </p:spPr>
        <p:txBody>
          <a:bodyPr anchor="ctr"/>
          <a:lstStyle/>
          <a:p>
            <a:r>
              <a:rPr lang="en-US" dirty="0"/>
              <a:t>Anisotropic Texture Filter</a:t>
            </a:r>
          </a:p>
        </p:txBody>
      </p:sp>
      <p:sp>
        <p:nvSpPr>
          <p:cNvPr id="4" name="Text Placeholder 3"/>
          <p:cNvSpPr>
            <a:spLocks noGrp="1"/>
          </p:cNvSpPr>
          <p:nvPr>
            <p:ph type="body" sz="half" idx="2"/>
          </p:nvPr>
        </p:nvSpPr>
        <p:spPr>
          <a:xfrm>
            <a:off x="1484312" y="2104008"/>
            <a:ext cx="3549121" cy="3687192"/>
          </a:xfrm>
        </p:spPr>
        <p:txBody>
          <a:bodyPr>
            <a:normAutofit/>
          </a:bodyPr>
          <a:lstStyle/>
          <a:p>
            <a:r>
              <a:rPr lang="en-US" dirty="0"/>
              <a:t>Very expensive to do without dedicated graphics hardware.</a:t>
            </a:r>
          </a:p>
          <a:p>
            <a:r>
              <a:rPr lang="en-US" dirty="0"/>
              <a:t>Essentially Anisotropic utilizes the perspective divide discussed earlier to make even the texture filtering process adhere to our Non-Orthogonal primitive space.</a:t>
            </a:r>
          </a:p>
          <a:p>
            <a:r>
              <a:rPr lang="en-US" dirty="0"/>
              <a:t>This means even texture filtering will now be “Perspective Correct”</a:t>
            </a:r>
          </a:p>
        </p:txBody>
      </p:sp>
      <p:pic>
        <p:nvPicPr>
          <p:cNvPr id="5" name="Picture 4"/>
          <p:cNvPicPr>
            <a:picLocks noChangeAspect="1"/>
          </p:cNvPicPr>
          <p:nvPr/>
        </p:nvPicPr>
        <p:blipFill>
          <a:blip r:embed="rId2"/>
          <a:stretch>
            <a:fillRect/>
          </a:stretch>
        </p:blipFill>
        <p:spPr>
          <a:xfrm>
            <a:off x="5033433" y="1700613"/>
            <a:ext cx="3528007" cy="3738844"/>
          </a:xfrm>
          <a:prstGeom prst="rect">
            <a:avLst/>
          </a:prstGeom>
          <a:ln>
            <a:solidFill>
              <a:schemeClr val="tx1"/>
            </a:solidFill>
          </a:ln>
        </p:spPr>
      </p:pic>
      <p:sp>
        <p:nvSpPr>
          <p:cNvPr id="7" name="TextBox 6"/>
          <p:cNvSpPr txBox="1"/>
          <p:nvPr/>
        </p:nvSpPr>
        <p:spPr>
          <a:xfrm>
            <a:off x="6107338" y="5439457"/>
            <a:ext cx="1380196" cy="369332"/>
          </a:xfrm>
          <a:prstGeom prst="rect">
            <a:avLst/>
          </a:prstGeom>
          <a:noFill/>
        </p:spPr>
        <p:txBody>
          <a:bodyPr wrap="square" rtlCol="0">
            <a:spAutoFit/>
          </a:bodyPr>
          <a:lstStyle/>
          <a:p>
            <a:r>
              <a:rPr lang="en-US" dirty="0"/>
              <a:t>TRILINEAR</a:t>
            </a:r>
          </a:p>
        </p:txBody>
      </p:sp>
      <p:sp>
        <p:nvSpPr>
          <p:cNvPr id="8" name="TextBox 7"/>
          <p:cNvSpPr txBox="1"/>
          <p:nvPr/>
        </p:nvSpPr>
        <p:spPr>
          <a:xfrm>
            <a:off x="9272190" y="5439457"/>
            <a:ext cx="2106506" cy="369332"/>
          </a:xfrm>
          <a:prstGeom prst="rect">
            <a:avLst/>
          </a:prstGeom>
          <a:noFill/>
        </p:spPr>
        <p:txBody>
          <a:bodyPr wrap="square" rtlCol="0">
            <a:spAutoFit/>
          </a:bodyPr>
          <a:lstStyle/>
          <a:p>
            <a:r>
              <a:rPr lang="en-US" dirty="0"/>
              <a:t>ANISOTROPIC 2X</a:t>
            </a:r>
          </a:p>
        </p:txBody>
      </p:sp>
      <p:pic>
        <p:nvPicPr>
          <p:cNvPr id="9" name="Picture 8"/>
          <p:cNvPicPr>
            <a:picLocks noChangeAspect="1"/>
          </p:cNvPicPr>
          <p:nvPr/>
        </p:nvPicPr>
        <p:blipFill>
          <a:blip r:embed="rId3"/>
          <a:stretch>
            <a:fillRect/>
          </a:stretch>
        </p:blipFill>
        <p:spPr>
          <a:xfrm>
            <a:off x="8561440" y="1700613"/>
            <a:ext cx="3528007" cy="3738844"/>
          </a:xfrm>
          <a:prstGeom prst="rect">
            <a:avLst/>
          </a:prstGeom>
          <a:ln>
            <a:solidFill>
              <a:schemeClr val="tx1"/>
            </a:solidFill>
          </a:ln>
        </p:spPr>
      </p:pic>
      <p:sp>
        <p:nvSpPr>
          <p:cNvPr id="11" name="Rectangle 10"/>
          <p:cNvSpPr/>
          <p:nvPr/>
        </p:nvSpPr>
        <p:spPr>
          <a:xfrm>
            <a:off x="5149049" y="2840854"/>
            <a:ext cx="3293615" cy="7291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p:cNvSpPr/>
          <p:nvPr/>
        </p:nvSpPr>
        <p:spPr>
          <a:xfrm>
            <a:off x="8582554" y="2840854"/>
            <a:ext cx="3506893" cy="729181"/>
          </a:xfrm>
          <a:prstGeom prst="trapezoid">
            <a:avLst>
              <a:gd name="adj" fmla="val 79718"/>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27922" y="1230867"/>
            <a:ext cx="3570208" cy="369332"/>
          </a:xfrm>
          <a:prstGeom prst="rect">
            <a:avLst/>
          </a:prstGeom>
          <a:noFill/>
        </p:spPr>
        <p:txBody>
          <a:bodyPr wrap="none" rtlCol="0">
            <a:spAutoFit/>
          </a:bodyPr>
          <a:lstStyle/>
          <a:p>
            <a:r>
              <a:rPr lang="en-US" dirty="0">
                <a:solidFill>
                  <a:srgbClr val="C00000"/>
                </a:solidFill>
              </a:rPr>
              <a:t>Projection ignored during filtering</a:t>
            </a:r>
          </a:p>
        </p:txBody>
      </p:sp>
      <p:sp>
        <p:nvSpPr>
          <p:cNvPr id="16" name="TextBox 15"/>
          <p:cNvSpPr txBox="1"/>
          <p:nvPr/>
        </p:nvSpPr>
        <p:spPr>
          <a:xfrm>
            <a:off x="8561440" y="1230867"/>
            <a:ext cx="3531736" cy="369332"/>
          </a:xfrm>
          <a:prstGeom prst="rect">
            <a:avLst/>
          </a:prstGeom>
          <a:noFill/>
        </p:spPr>
        <p:txBody>
          <a:bodyPr wrap="none" rtlCol="0">
            <a:spAutoFit/>
          </a:bodyPr>
          <a:lstStyle/>
          <a:p>
            <a:r>
              <a:rPr lang="en-US" dirty="0">
                <a:solidFill>
                  <a:srgbClr val="00B050"/>
                </a:solidFill>
              </a:rPr>
              <a:t>Projection applied during filtering</a:t>
            </a:r>
          </a:p>
        </p:txBody>
      </p:sp>
    </p:spTree>
    <p:extLst>
      <p:ext uri="{BB962C8B-B14F-4D97-AF65-F5344CB8AC3E}">
        <p14:creationId xmlns:p14="http://schemas.microsoft.com/office/powerpoint/2010/main" val="105901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Clipping for Rasterizers</a:t>
            </a:r>
          </a:p>
        </p:txBody>
      </p:sp>
      <p:sp>
        <p:nvSpPr>
          <p:cNvPr id="3" name="Rectangle 2"/>
          <p:cNvSpPr/>
          <p:nvPr/>
        </p:nvSpPr>
        <p:spPr>
          <a:xfrm>
            <a:off x="4041412" y="2660073"/>
            <a:ext cx="4904509" cy="28725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rot="1885545">
            <a:off x="8422475" y="1817724"/>
            <a:ext cx="1996457" cy="2450471"/>
          </a:xfrm>
          <a:prstGeom prst="triangle">
            <a:avLst>
              <a:gd name="adj" fmla="val 10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9644344">
            <a:off x="8011097" y="3360712"/>
            <a:ext cx="1114048" cy="953142"/>
          </a:xfrm>
          <a:prstGeom prst="triangle">
            <a:avLst>
              <a:gd name="adj" fmla="val 28678"/>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937164" y="3953164"/>
            <a:ext cx="3048000" cy="23922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82473" y="4849091"/>
            <a:ext cx="822036" cy="646545"/>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61164" y="2872509"/>
            <a:ext cx="3468905" cy="1080655"/>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089412" y="5112591"/>
            <a:ext cx="3304969" cy="11852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rot="13989815">
            <a:off x="5801085" y="4152823"/>
            <a:ext cx="1845628" cy="1238506"/>
          </a:xfrm>
          <a:prstGeom prst="triangle">
            <a:avLst>
              <a:gd name="adj" fmla="val 100000"/>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8813551">
            <a:off x="2625220" y="2191447"/>
            <a:ext cx="1939944" cy="1100059"/>
          </a:xfrm>
          <a:prstGeom prst="triangle">
            <a:avLst>
              <a:gd name="adj" fmla="val 51574"/>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4039976" y="2654521"/>
            <a:ext cx="415636" cy="426740"/>
          </a:xfrm>
          <a:prstGeom prst="triangle">
            <a:avLst>
              <a:gd name="adj" fmla="val 0"/>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rot="18100666">
            <a:off x="5857642" y="5148273"/>
            <a:ext cx="1231070" cy="946168"/>
          </a:xfrm>
          <a:prstGeom prst="triangle">
            <a:avLst>
              <a:gd name="adj" fmla="val 10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2619863">
            <a:off x="6174771" y="5042432"/>
            <a:ext cx="961696" cy="558786"/>
          </a:xfrm>
          <a:prstGeom prst="triangle">
            <a:avLst>
              <a:gd name="adj" fmla="val 57044"/>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rot="9892540">
            <a:off x="6481242" y="5439612"/>
            <a:ext cx="745845" cy="137230"/>
          </a:xfrm>
          <a:prstGeom prst="triangle">
            <a:avLst>
              <a:gd name="adj" fmla="val 18499"/>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rot="3759332">
            <a:off x="3128762" y="4573886"/>
            <a:ext cx="330523" cy="1009166"/>
          </a:xfrm>
          <a:prstGeom prst="triangle">
            <a:avLst>
              <a:gd name="adj" fmla="val 10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6757482" y="2354748"/>
            <a:ext cx="1127586" cy="31574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937363" y="2669309"/>
            <a:ext cx="1795946" cy="542384"/>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220802" y="4468988"/>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507819" y="4936837"/>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236334" y="3452093"/>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628840" y="3207075"/>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692990" y="3860800"/>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126779" y="2264561"/>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314022" y="4918390"/>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45803" y="5898974"/>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98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Clipping 3D Points</a:t>
            </a:r>
          </a:p>
        </p:txBody>
      </p:sp>
      <p:sp>
        <p:nvSpPr>
          <p:cNvPr id="3" name="Content Placeholder 2"/>
          <p:cNvSpPr>
            <a:spLocks noGrp="1"/>
          </p:cNvSpPr>
          <p:nvPr>
            <p:ph idx="1"/>
          </p:nvPr>
        </p:nvSpPr>
        <p:spPr/>
        <p:txBody>
          <a:bodyPr>
            <a:normAutofit fontScale="92500" lnSpcReduction="10000"/>
          </a:bodyPr>
          <a:lstStyle/>
          <a:p>
            <a:r>
              <a:rPr lang="en-US" dirty="0"/>
              <a:t>Clipping points is fairly straightforward as you might imagine.</a:t>
            </a:r>
          </a:p>
          <a:p>
            <a:r>
              <a:rPr lang="en-US" dirty="0"/>
              <a:t>NDC is a solid space to clip in because it has fixed known limits. (-1 to +1)</a:t>
            </a:r>
          </a:p>
          <a:p>
            <a:r>
              <a:rPr lang="en-US" dirty="0"/>
              <a:t>You can also wait till screen space to do this, many of you may already be doing this in some capacity.</a:t>
            </a:r>
          </a:p>
          <a:p>
            <a:r>
              <a:rPr lang="en-US" dirty="0"/>
              <a:t>Don’t forget to also test a point if it is closer than the near plane in 3D since it should be hidden.</a:t>
            </a:r>
          </a:p>
          <a:p>
            <a:r>
              <a:rPr lang="en-US" dirty="0"/>
              <a:t>Note that points with negative Z values cause the X &amp; Y to flip during the perspective divide. Not a seemingly big deal for 3D points, however…</a:t>
            </a:r>
          </a:p>
        </p:txBody>
      </p:sp>
    </p:spTree>
    <p:extLst>
      <p:ext uri="{BB962C8B-B14F-4D97-AF65-F5344CB8AC3E}">
        <p14:creationId xmlns:p14="http://schemas.microsoft.com/office/powerpoint/2010/main" val="1175944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436387"/>
            <a:ext cx="3549121" cy="1371600"/>
          </a:xfrm>
        </p:spPr>
        <p:txBody>
          <a:bodyPr/>
          <a:lstStyle/>
          <a:p>
            <a:r>
              <a:rPr lang="en-US" dirty="0"/>
              <a:t>The problem with waiting till NDC to clip lines &amp; triangles</a:t>
            </a:r>
          </a:p>
        </p:txBody>
      </p:sp>
      <p:sp>
        <p:nvSpPr>
          <p:cNvPr id="4" name="Text Placeholder 3"/>
          <p:cNvSpPr>
            <a:spLocks noGrp="1"/>
          </p:cNvSpPr>
          <p:nvPr>
            <p:ph type="body" sz="half" idx="2"/>
          </p:nvPr>
        </p:nvSpPr>
        <p:spPr>
          <a:xfrm>
            <a:off x="1484312" y="1807987"/>
            <a:ext cx="3549121" cy="3817189"/>
          </a:xfrm>
        </p:spPr>
        <p:txBody>
          <a:bodyPr/>
          <a:lstStyle/>
          <a:p>
            <a:r>
              <a:rPr lang="en-US" dirty="0"/>
              <a:t>There are two key issues here:</a:t>
            </a:r>
          </a:p>
          <a:p>
            <a:r>
              <a:rPr lang="en-US" dirty="0"/>
              <a:t>First by having Z values less than N we create the possibility of dividing by Zero. (xyz/w)</a:t>
            </a:r>
          </a:p>
          <a:p>
            <a:r>
              <a:rPr lang="en-US" dirty="0"/>
              <a:t>Second, if a W (original Z) value is LESS than Zero then the perspective divide will cause the X &amp; Y components to flip!</a:t>
            </a:r>
          </a:p>
          <a:p>
            <a:r>
              <a:rPr lang="en-US" dirty="0"/>
              <a:t>While this may not seem troublesome for points, it will completely re-shape lines &amp; triangles which straddle the Zero plane!</a:t>
            </a:r>
          </a:p>
        </p:txBody>
      </p:sp>
      <p:sp>
        <p:nvSpPr>
          <p:cNvPr id="8" name="Isosceles Triangle 7"/>
          <p:cNvSpPr/>
          <p:nvPr/>
        </p:nvSpPr>
        <p:spPr>
          <a:xfrm rot="16200000">
            <a:off x="7854050" y="1122187"/>
            <a:ext cx="2958860" cy="4330461"/>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7914434" y="2580052"/>
            <a:ext cx="8626" cy="13716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1468517" y="941033"/>
            <a:ext cx="34506" cy="4684143"/>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47371" y="2210720"/>
            <a:ext cx="351378" cy="369332"/>
          </a:xfrm>
          <a:prstGeom prst="rect">
            <a:avLst/>
          </a:prstGeom>
          <a:noFill/>
        </p:spPr>
        <p:txBody>
          <a:bodyPr wrap="none" rtlCol="0">
            <a:spAutoFit/>
          </a:bodyPr>
          <a:lstStyle/>
          <a:p>
            <a:r>
              <a:rPr lang="en-US" dirty="0"/>
              <a:t>N</a:t>
            </a:r>
          </a:p>
        </p:txBody>
      </p:sp>
      <p:sp>
        <p:nvSpPr>
          <p:cNvPr id="12" name="TextBox 11"/>
          <p:cNvSpPr txBox="1"/>
          <p:nvPr/>
        </p:nvSpPr>
        <p:spPr>
          <a:xfrm>
            <a:off x="11366142" y="568319"/>
            <a:ext cx="325730" cy="369332"/>
          </a:xfrm>
          <a:prstGeom prst="rect">
            <a:avLst/>
          </a:prstGeom>
          <a:noFill/>
        </p:spPr>
        <p:txBody>
          <a:bodyPr wrap="none" rtlCol="0">
            <a:spAutoFit/>
          </a:bodyPr>
          <a:lstStyle/>
          <a:p>
            <a:r>
              <a:rPr lang="en-US" dirty="0"/>
              <a:t>F</a:t>
            </a:r>
          </a:p>
        </p:txBody>
      </p:sp>
      <p:cxnSp>
        <p:nvCxnSpPr>
          <p:cNvPr id="15" name="Straight Connector 14"/>
          <p:cNvCxnSpPr/>
          <p:nvPr/>
        </p:nvCxnSpPr>
        <p:spPr>
          <a:xfrm flipH="1">
            <a:off x="7129947" y="941033"/>
            <a:ext cx="34506" cy="4684143"/>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82353" y="2981581"/>
            <a:ext cx="312906" cy="369332"/>
          </a:xfrm>
          <a:prstGeom prst="rect">
            <a:avLst/>
          </a:prstGeom>
          <a:noFill/>
        </p:spPr>
        <p:txBody>
          <a:bodyPr wrap="none" rtlCol="0">
            <a:spAutoFit/>
          </a:bodyPr>
          <a:lstStyle/>
          <a:p>
            <a:r>
              <a:rPr lang="en-US" dirty="0"/>
              <a:t>0</a:t>
            </a:r>
          </a:p>
        </p:txBody>
      </p:sp>
      <p:sp>
        <p:nvSpPr>
          <p:cNvPr id="18" name="Oval 17"/>
          <p:cNvSpPr/>
          <p:nvPr/>
        </p:nvSpPr>
        <p:spPr>
          <a:xfrm>
            <a:off x="10914320" y="2210720"/>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13797" y="2779466"/>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471195" y="3421588"/>
            <a:ext cx="92364" cy="92364"/>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42057" y="3951652"/>
            <a:ext cx="92364" cy="9236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702793" y="3690282"/>
            <a:ext cx="92364" cy="923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539666" y="3265852"/>
            <a:ext cx="6652334" cy="17252"/>
          </a:xfrm>
          <a:prstGeom prst="straightConnector1">
            <a:avLst/>
          </a:prstGeom>
          <a:ln w="28575">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579654" y="3283104"/>
            <a:ext cx="460382" cy="369332"/>
          </a:xfrm>
          <a:prstGeom prst="rect">
            <a:avLst/>
          </a:prstGeom>
          <a:noFill/>
        </p:spPr>
        <p:txBody>
          <a:bodyPr wrap="none" rtlCol="0">
            <a:spAutoFit/>
          </a:bodyPr>
          <a:lstStyle/>
          <a:p>
            <a:r>
              <a:rPr lang="en-US" dirty="0"/>
              <a:t>+Z</a:t>
            </a:r>
          </a:p>
        </p:txBody>
      </p:sp>
      <p:sp>
        <p:nvSpPr>
          <p:cNvPr id="28" name="Curved Down Arrow 27"/>
          <p:cNvSpPr/>
          <p:nvPr/>
        </p:nvSpPr>
        <p:spPr>
          <a:xfrm rot="5400000" flipV="1">
            <a:off x="5904034" y="3098150"/>
            <a:ext cx="1073443" cy="436075"/>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p:nvPr/>
        </p:nvCxnSpPr>
        <p:spPr>
          <a:xfrm flipH="1">
            <a:off x="6702641" y="2942299"/>
            <a:ext cx="4187236" cy="235767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3" name="Curved Down Arrow 32"/>
          <p:cNvSpPr/>
          <p:nvPr/>
        </p:nvSpPr>
        <p:spPr>
          <a:xfrm rot="16200000">
            <a:off x="3906784" y="2745543"/>
            <a:ext cx="4317898" cy="1063983"/>
          </a:xfrm>
          <a:prstGeom prst="curved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4" name="Straight Connector 33"/>
          <p:cNvCxnSpPr/>
          <p:nvPr/>
        </p:nvCxnSpPr>
        <p:spPr>
          <a:xfrm flipH="1" flipV="1">
            <a:off x="6709485" y="1400810"/>
            <a:ext cx="4180392" cy="1538107"/>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673490" y="5230665"/>
            <a:ext cx="92364" cy="923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44568" y="1352937"/>
            <a:ext cx="92364" cy="92364"/>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843695" y="2892735"/>
            <a:ext cx="92364" cy="92364"/>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227093">
            <a:off x="7521084" y="1454863"/>
            <a:ext cx="1826142" cy="646331"/>
          </a:xfrm>
          <a:prstGeom prst="rect">
            <a:avLst/>
          </a:prstGeom>
          <a:noFill/>
        </p:spPr>
        <p:txBody>
          <a:bodyPr wrap="none" lIns="91440" tIns="45720" rIns="91440" bIns="45720">
            <a:spAutoFit/>
          </a:bodyPr>
          <a:lstStyle/>
          <a:p>
            <a:pPr algn="ctr"/>
            <a:r>
              <a:rPr lang="en-US" sz="3600" dirty="0">
                <a:ln w="0"/>
                <a:solidFill>
                  <a:srgbClr val="FFC000"/>
                </a:solidFill>
                <a:effectLst>
                  <a:outerShdw blurRad="38100" dist="19050" dir="2700000" algn="tl" rotWithShape="0">
                    <a:schemeClr val="dk1">
                      <a:alpha val="40000"/>
                    </a:schemeClr>
                  </a:outerShdw>
                </a:effectLst>
              </a:rPr>
              <a:t>Uh-oh...</a:t>
            </a:r>
          </a:p>
        </p:txBody>
      </p:sp>
      <p:sp>
        <p:nvSpPr>
          <p:cNvPr id="47" name="TextBox 46"/>
          <p:cNvSpPr txBox="1"/>
          <p:nvPr/>
        </p:nvSpPr>
        <p:spPr>
          <a:xfrm>
            <a:off x="7118923" y="5270307"/>
            <a:ext cx="415498" cy="369332"/>
          </a:xfrm>
          <a:prstGeom prst="rect">
            <a:avLst/>
          </a:prstGeom>
          <a:noFill/>
        </p:spPr>
        <p:txBody>
          <a:bodyPr wrap="none" rtlCol="0">
            <a:spAutoFit/>
          </a:bodyPr>
          <a:lstStyle/>
          <a:p>
            <a:r>
              <a:rPr lang="en-US" dirty="0"/>
              <a:t>-Y</a:t>
            </a:r>
          </a:p>
        </p:txBody>
      </p:sp>
      <p:sp>
        <p:nvSpPr>
          <p:cNvPr id="48" name="TextBox 47"/>
          <p:cNvSpPr txBox="1"/>
          <p:nvPr/>
        </p:nvSpPr>
        <p:spPr>
          <a:xfrm>
            <a:off x="7093834" y="909169"/>
            <a:ext cx="473206" cy="369332"/>
          </a:xfrm>
          <a:prstGeom prst="rect">
            <a:avLst/>
          </a:prstGeom>
          <a:noFill/>
        </p:spPr>
        <p:txBody>
          <a:bodyPr wrap="none" rtlCol="0">
            <a:spAutoFit/>
          </a:bodyPr>
          <a:lstStyle/>
          <a:p>
            <a:r>
              <a:rPr lang="en-US" dirty="0"/>
              <a:t>+Y</a:t>
            </a:r>
          </a:p>
        </p:txBody>
      </p:sp>
      <p:sp>
        <p:nvSpPr>
          <p:cNvPr id="49" name="TextBox 48"/>
          <p:cNvSpPr txBox="1"/>
          <p:nvPr/>
        </p:nvSpPr>
        <p:spPr>
          <a:xfrm>
            <a:off x="5571132" y="3283104"/>
            <a:ext cx="402674"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1195507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Clipping 3D Lines</a:t>
            </a:r>
          </a:p>
        </p:txBody>
      </p:sp>
      <p:sp>
        <p:nvSpPr>
          <p:cNvPr id="3" name="Content Placeholder 2"/>
          <p:cNvSpPr>
            <a:spLocks noGrp="1"/>
          </p:cNvSpPr>
          <p:nvPr>
            <p:ph idx="1"/>
          </p:nvPr>
        </p:nvSpPr>
        <p:spPr>
          <a:xfrm>
            <a:off x="1484310" y="2438399"/>
            <a:ext cx="10018713" cy="3767092"/>
          </a:xfrm>
        </p:spPr>
        <p:txBody>
          <a:bodyPr>
            <a:normAutofit fontScale="77500" lnSpcReduction="20000"/>
          </a:bodyPr>
          <a:lstStyle/>
          <a:p>
            <a:r>
              <a:rPr lang="en-US" dirty="0"/>
              <a:t>As you saw in the last slide, waiting till NDC is just too late for dealing with lines or triangles for that matter.</a:t>
            </a:r>
          </a:p>
          <a:p>
            <a:r>
              <a:rPr lang="en-US" dirty="0"/>
              <a:t>A solution to this problem is to clip BEFORE the perspective divide. However, clipping in spaces other than NDC can seem daunting since the frustum is not as easily defined.</a:t>
            </a:r>
          </a:p>
          <a:p>
            <a:r>
              <a:rPr lang="en-US" dirty="0"/>
              <a:t>However: Note that in </a:t>
            </a:r>
            <a:r>
              <a:rPr lang="en-US" dirty="0">
                <a:solidFill>
                  <a:srgbClr val="C00000"/>
                </a:solidFill>
              </a:rPr>
              <a:t>homogenous projection space</a:t>
            </a:r>
            <a:r>
              <a:rPr lang="en-US" dirty="0"/>
              <a:t>, </a:t>
            </a:r>
            <a:r>
              <a:rPr lang="en-US" dirty="0">
                <a:solidFill>
                  <a:srgbClr val="00B050"/>
                </a:solidFill>
              </a:rPr>
              <a:t>view space</a:t>
            </a:r>
            <a:r>
              <a:rPr lang="en-US" dirty="0"/>
              <a:t> values at the </a:t>
            </a:r>
            <a:r>
              <a:rPr lang="en-US" dirty="0">
                <a:solidFill>
                  <a:srgbClr val="0070C0"/>
                </a:solidFill>
              </a:rPr>
              <a:t>Near plane</a:t>
            </a:r>
            <a:r>
              <a:rPr lang="en-US" dirty="0"/>
              <a:t> have actually been </a:t>
            </a:r>
            <a:r>
              <a:rPr lang="en-US" dirty="0">
                <a:solidFill>
                  <a:srgbClr val="7030A0"/>
                </a:solidFill>
              </a:rPr>
              <a:t>shifted to Zero</a:t>
            </a:r>
            <a:r>
              <a:rPr lang="en-US" dirty="0"/>
              <a:t>. (Do the math, see for yourself!)</a:t>
            </a:r>
          </a:p>
          <a:p>
            <a:r>
              <a:rPr lang="en-US" dirty="0"/>
              <a:t>This makes clipping at least against the Near plane itself a breeze in projection space.</a:t>
            </a:r>
          </a:p>
          <a:p>
            <a:r>
              <a:rPr lang="en-US" dirty="0"/>
              <a:t>Once we have successfully cut our lines along the Near plane we can then safely apply perspective without worrying about an X &amp; Y sign flip for negative Z values.</a:t>
            </a:r>
          </a:p>
          <a:p>
            <a:r>
              <a:rPr lang="en-US" dirty="0"/>
              <a:t>Once our lines are safely back in NDC we can continue with straightforward 2D clipping.   </a:t>
            </a:r>
          </a:p>
        </p:txBody>
      </p:sp>
    </p:spTree>
    <p:extLst>
      <p:ext uri="{BB962C8B-B14F-4D97-AF65-F5344CB8AC3E}">
        <p14:creationId xmlns:p14="http://schemas.microsoft.com/office/powerpoint/2010/main" val="2486417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799"/>
            <a:ext cx="3549121" cy="1371600"/>
          </a:xfrm>
        </p:spPr>
        <p:txBody>
          <a:bodyPr/>
          <a:lstStyle/>
          <a:p>
            <a:r>
              <a:rPr lang="en-US" dirty="0"/>
              <a:t>Clipping a Projection Space line against the Near Plane</a:t>
            </a:r>
          </a:p>
        </p:txBody>
      </p:sp>
      <p:sp>
        <p:nvSpPr>
          <p:cNvPr id="4" name="Text Placeholder 3"/>
          <p:cNvSpPr>
            <a:spLocks noGrp="1"/>
          </p:cNvSpPr>
          <p:nvPr>
            <p:ph type="body" sz="half" idx="2"/>
          </p:nvPr>
        </p:nvSpPr>
        <p:spPr>
          <a:xfrm>
            <a:off x="1484312" y="2057399"/>
            <a:ext cx="3549121" cy="3733801"/>
          </a:xfrm>
        </p:spPr>
        <p:txBody>
          <a:bodyPr>
            <a:normAutofit lnSpcReduction="10000"/>
          </a:bodyPr>
          <a:lstStyle/>
          <a:p>
            <a:r>
              <a:rPr lang="en-US" dirty="0"/>
              <a:t>This is actually pretty easy if you understand the Parametric Line Equation.</a:t>
            </a:r>
          </a:p>
          <a:p>
            <a:r>
              <a:rPr lang="en-US" dirty="0"/>
              <a:t>If an end point is behind the near plane, we can determine how far by simply looking at it’s Z.</a:t>
            </a:r>
          </a:p>
          <a:p>
            <a:r>
              <a:rPr lang="en-US" dirty="0"/>
              <a:t>We then can divide this Z delta by the Z delta of the entire line.</a:t>
            </a:r>
          </a:p>
          <a:p>
            <a:r>
              <a:rPr lang="en-US" dirty="0"/>
              <a:t>This yields a ratio of how far the line has penetrated the Near plane.</a:t>
            </a:r>
          </a:p>
          <a:p>
            <a:r>
              <a:rPr lang="en-US" dirty="0"/>
              <a:t>You can then use linear interpolation to compute a new vertex intersecting the plane.</a:t>
            </a:r>
          </a:p>
        </p:txBody>
      </p:sp>
      <p:sp>
        <p:nvSpPr>
          <p:cNvPr id="5" name="Isosceles Triangle 4"/>
          <p:cNvSpPr/>
          <p:nvPr/>
        </p:nvSpPr>
        <p:spPr>
          <a:xfrm rot="16200000">
            <a:off x="6739865" y="662946"/>
            <a:ext cx="3726457" cy="5453883"/>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11299842" y="1058513"/>
            <a:ext cx="34506" cy="4684143"/>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108690" y="685799"/>
            <a:ext cx="569387" cy="369332"/>
          </a:xfrm>
          <a:prstGeom prst="rect">
            <a:avLst/>
          </a:prstGeom>
          <a:noFill/>
        </p:spPr>
        <p:txBody>
          <a:bodyPr wrap="none" rtlCol="0">
            <a:spAutoFit/>
          </a:bodyPr>
          <a:lstStyle/>
          <a:p>
            <a:r>
              <a:rPr lang="en-US" dirty="0"/>
              <a:t>F-N</a:t>
            </a:r>
          </a:p>
        </p:txBody>
      </p:sp>
      <p:cxnSp>
        <p:nvCxnSpPr>
          <p:cNvPr id="10" name="Straight Connector 9"/>
          <p:cNvCxnSpPr/>
          <p:nvPr/>
        </p:nvCxnSpPr>
        <p:spPr>
          <a:xfrm flipH="1">
            <a:off x="6961272" y="1058513"/>
            <a:ext cx="34506" cy="4684143"/>
          </a:xfrm>
          <a:prstGeom prst="line">
            <a:avLst/>
          </a:prstGeom>
          <a:ln w="28575">
            <a:solidFill>
              <a:srgbClr val="CF01A8"/>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13678" y="3099061"/>
            <a:ext cx="312906" cy="369332"/>
          </a:xfrm>
          <a:prstGeom prst="rect">
            <a:avLst/>
          </a:prstGeom>
          <a:noFill/>
        </p:spPr>
        <p:txBody>
          <a:bodyPr wrap="none" rtlCol="0">
            <a:spAutoFit/>
          </a:bodyPr>
          <a:lstStyle/>
          <a:p>
            <a:r>
              <a:rPr lang="en-US" dirty="0">
                <a:solidFill>
                  <a:srgbClr val="66FFFF"/>
                </a:solidFill>
              </a:rPr>
              <a:t>0</a:t>
            </a:r>
          </a:p>
        </p:txBody>
      </p:sp>
      <p:sp>
        <p:nvSpPr>
          <p:cNvPr id="17" name="TextBox 16"/>
          <p:cNvSpPr txBox="1"/>
          <p:nvPr/>
        </p:nvSpPr>
        <p:spPr>
          <a:xfrm>
            <a:off x="6950248" y="5387787"/>
            <a:ext cx="415498" cy="369332"/>
          </a:xfrm>
          <a:prstGeom prst="rect">
            <a:avLst/>
          </a:prstGeom>
          <a:noFill/>
        </p:spPr>
        <p:txBody>
          <a:bodyPr wrap="none" rtlCol="0">
            <a:spAutoFit/>
          </a:bodyPr>
          <a:lstStyle/>
          <a:p>
            <a:r>
              <a:rPr lang="en-US" dirty="0"/>
              <a:t>-Y</a:t>
            </a:r>
          </a:p>
        </p:txBody>
      </p:sp>
      <p:sp>
        <p:nvSpPr>
          <p:cNvPr id="18" name="TextBox 17"/>
          <p:cNvSpPr txBox="1"/>
          <p:nvPr/>
        </p:nvSpPr>
        <p:spPr>
          <a:xfrm>
            <a:off x="6925159" y="1026649"/>
            <a:ext cx="473206" cy="369332"/>
          </a:xfrm>
          <a:prstGeom prst="rect">
            <a:avLst/>
          </a:prstGeom>
          <a:noFill/>
        </p:spPr>
        <p:txBody>
          <a:bodyPr wrap="none" rtlCol="0">
            <a:spAutoFit/>
          </a:bodyPr>
          <a:lstStyle/>
          <a:p>
            <a:r>
              <a:rPr lang="en-US" dirty="0"/>
              <a:t>+Y</a:t>
            </a:r>
          </a:p>
        </p:txBody>
      </p:sp>
      <p:cxnSp>
        <p:nvCxnSpPr>
          <p:cNvPr id="22" name="Straight Arrow Connector 21"/>
          <p:cNvCxnSpPr/>
          <p:nvPr/>
        </p:nvCxnSpPr>
        <p:spPr>
          <a:xfrm flipV="1">
            <a:off x="5442011" y="3381262"/>
            <a:ext cx="6652334" cy="17252"/>
          </a:xfrm>
          <a:prstGeom prst="straightConnector1">
            <a:avLst/>
          </a:prstGeom>
          <a:ln w="28575">
            <a:solidFill>
              <a:srgbClr val="CF01A8"/>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81999" y="3398514"/>
            <a:ext cx="460382" cy="369332"/>
          </a:xfrm>
          <a:prstGeom prst="rect">
            <a:avLst/>
          </a:prstGeom>
          <a:noFill/>
        </p:spPr>
        <p:txBody>
          <a:bodyPr wrap="none" rtlCol="0">
            <a:spAutoFit/>
          </a:bodyPr>
          <a:lstStyle/>
          <a:p>
            <a:r>
              <a:rPr lang="en-US" dirty="0"/>
              <a:t>+Z</a:t>
            </a:r>
          </a:p>
        </p:txBody>
      </p:sp>
      <p:sp>
        <p:nvSpPr>
          <p:cNvPr id="24" name="TextBox 23"/>
          <p:cNvSpPr txBox="1"/>
          <p:nvPr/>
        </p:nvSpPr>
        <p:spPr>
          <a:xfrm>
            <a:off x="5473477" y="3398514"/>
            <a:ext cx="402674" cy="369332"/>
          </a:xfrm>
          <a:prstGeom prst="rect">
            <a:avLst/>
          </a:prstGeom>
          <a:noFill/>
        </p:spPr>
        <p:txBody>
          <a:bodyPr wrap="none" rtlCol="0">
            <a:spAutoFit/>
          </a:bodyPr>
          <a:lstStyle/>
          <a:p>
            <a:r>
              <a:rPr lang="en-US" dirty="0"/>
              <a:t>-Z</a:t>
            </a:r>
          </a:p>
        </p:txBody>
      </p:sp>
      <p:cxnSp>
        <p:nvCxnSpPr>
          <p:cNvPr id="25" name="Straight Connector 24"/>
          <p:cNvCxnSpPr/>
          <p:nvPr/>
        </p:nvCxnSpPr>
        <p:spPr>
          <a:xfrm flipH="1">
            <a:off x="5724188" y="2361460"/>
            <a:ext cx="3613309" cy="1802167"/>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719875" y="3555290"/>
            <a:ext cx="1230373" cy="6083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42065" y="2350167"/>
            <a:ext cx="3743303" cy="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092482" y="1992673"/>
            <a:ext cx="674462" cy="369332"/>
          </a:xfrm>
          <a:prstGeom prst="rect">
            <a:avLst/>
          </a:prstGeom>
          <a:noFill/>
        </p:spPr>
        <p:txBody>
          <a:bodyPr wrap="square" rtlCol="0">
            <a:spAutoFit/>
          </a:bodyPr>
          <a:lstStyle/>
          <a:p>
            <a:r>
              <a:rPr lang="el-GR" dirty="0">
                <a:solidFill>
                  <a:srgbClr val="00B050"/>
                </a:solidFill>
                <a:effectLst>
                  <a:outerShdw blurRad="38100" dist="38100" dir="2700000" algn="tl">
                    <a:srgbClr val="000000">
                      <a:alpha val="43137"/>
                    </a:srgbClr>
                  </a:outerShdw>
                </a:effectLst>
              </a:rPr>
              <a:t>Δ</a:t>
            </a:r>
            <a:r>
              <a:rPr lang="en-US" dirty="0">
                <a:solidFill>
                  <a:srgbClr val="00B050"/>
                </a:solidFill>
                <a:effectLst>
                  <a:outerShdw blurRad="38100" dist="38100" dir="2700000" algn="tl">
                    <a:srgbClr val="000000">
                      <a:alpha val="43137"/>
                    </a:srgbClr>
                  </a:outerShdw>
                </a:effectLst>
              </a:rPr>
              <a:t>PZ</a:t>
            </a:r>
          </a:p>
        </p:txBody>
      </p:sp>
      <p:cxnSp>
        <p:nvCxnSpPr>
          <p:cNvPr id="42" name="Straight Connector 41"/>
          <p:cNvCxnSpPr/>
          <p:nvPr/>
        </p:nvCxnSpPr>
        <p:spPr>
          <a:xfrm>
            <a:off x="5754381" y="4174548"/>
            <a:ext cx="124139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370500" y="3794295"/>
            <a:ext cx="490790" cy="369332"/>
          </a:xfrm>
          <a:prstGeom prst="rect">
            <a:avLst/>
          </a:prstGeom>
          <a:noFill/>
        </p:spPr>
        <p:txBody>
          <a:bodyPr wrap="square" rtlCol="0">
            <a:spAutoFit/>
          </a:bodyPr>
          <a:lstStyle/>
          <a:p>
            <a:r>
              <a:rPr lang="el-GR" dirty="0">
                <a:solidFill>
                  <a:srgbClr val="C00000"/>
                </a:solidFill>
                <a:effectLst>
                  <a:outerShdw blurRad="38100" dist="38100" dir="2700000" algn="tl">
                    <a:srgbClr val="000000">
                      <a:alpha val="43137"/>
                    </a:srgbClr>
                  </a:outerShdw>
                </a:effectLst>
              </a:rPr>
              <a:t>Δ</a:t>
            </a:r>
            <a:r>
              <a:rPr lang="en-US" dirty="0">
                <a:solidFill>
                  <a:srgbClr val="C00000"/>
                </a:solidFill>
                <a:effectLst>
                  <a:outerShdw blurRad="38100" dist="38100" dir="2700000" algn="tl">
                    <a:srgbClr val="000000">
                      <a:alpha val="43137"/>
                    </a:srgbClr>
                  </a:outerShdw>
                </a:effectLst>
              </a:rPr>
              <a:t>Z</a:t>
            </a:r>
          </a:p>
        </p:txBody>
      </p:sp>
      <p:sp>
        <p:nvSpPr>
          <p:cNvPr id="49" name="TextBox 48"/>
          <p:cNvSpPr txBox="1"/>
          <p:nvPr/>
        </p:nvSpPr>
        <p:spPr>
          <a:xfrm>
            <a:off x="5413459" y="4013901"/>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50" name="TextBox 49"/>
          <p:cNvSpPr txBox="1"/>
          <p:nvPr/>
        </p:nvSpPr>
        <p:spPr>
          <a:xfrm>
            <a:off x="9339009" y="2167839"/>
            <a:ext cx="300904"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a:t>
            </a:r>
          </a:p>
        </p:txBody>
      </p:sp>
      <p:sp>
        <p:nvSpPr>
          <p:cNvPr id="51" name="Oval 50"/>
          <p:cNvSpPr/>
          <p:nvPr/>
        </p:nvSpPr>
        <p:spPr>
          <a:xfrm>
            <a:off x="6936590" y="3493176"/>
            <a:ext cx="92364" cy="9236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033267" y="3424963"/>
            <a:ext cx="300904" cy="369332"/>
          </a:xfrm>
          <a:prstGeom prst="rect">
            <a:avLst/>
          </a:prstGeom>
          <a:noFill/>
        </p:spPr>
        <p:txBody>
          <a:bodyPr wrap="square" rtlCol="0">
            <a:spAutoFit/>
          </a:bodyPr>
          <a:lstStyle/>
          <a:p>
            <a:r>
              <a:rPr lang="en-US" dirty="0">
                <a:solidFill>
                  <a:srgbClr val="FFFF00"/>
                </a:solidFill>
                <a:effectLst>
                  <a:outerShdw blurRad="38100" dist="38100" dir="2700000" algn="tl">
                    <a:srgbClr val="000000">
                      <a:alpha val="43137"/>
                    </a:srgbClr>
                  </a:outerShdw>
                </a:effectLst>
              </a:rPr>
              <a:t>C</a:t>
            </a:r>
          </a:p>
        </p:txBody>
      </p:sp>
      <p:sp>
        <p:nvSpPr>
          <p:cNvPr id="53" name="TextBox 52"/>
          <p:cNvSpPr txBox="1"/>
          <p:nvPr/>
        </p:nvSpPr>
        <p:spPr>
          <a:xfrm>
            <a:off x="7801227" y="5308479"/>
            <a:ext cx="300904" cy="369332"/>
          </a:xfrm>
          <a:prstGeom prst="rect">
            <a:avLst/>
          </a:prstGeom>
          <a:noFill/>
        </p:spPr>
        <p:txBody>
          <a:bodyPr wrap="square" rtlCol="0">
            <a:spAutoFit/>
          </a:bodyPr>
          <a:lstStyle/>
          <a:p>
            <a:r>
              <a:rPr lang="en-US" dirty="0">
                <a:solidFill>
                  <a:srgbClr val="FFFF00"/>
                </a:solidFill>
                <a:effectLst>
                  <a:outerShdw blurRad="38100" dist="38100" dir="2700000" algn="tl">
                    <a:srgbClr val="000000">
                      <a:alpha val="43137"/>
                    </a:srgbClr>
                  </a:outerShdw>
                </a:effectLst>
              </a:rPr>
              <a:t>C</a:t>
            </a:r>
          </a:p>
        </p:txBody>
      </p:sp>
      <p:sp>
        <p:nvSpPr>
          <p:cNvPr id="54" name="TextBox 53"/>
          <p:cNvSpPr txBox="1"/>
          <p:nvPr/>
        </p:nvSpPr>
        <p:spPr>
          <a:xfrm>
            <a:off x="8094302" y="5301038"/>
            <a:ext cx="2400091"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 Lerp (    ,   ,           )</a:t>
            </a:r>
          </a:p>
        </p:txBody>
      </p:sp>
      <p:sp>
        <p:nvSpPr>
          <p:cNvPr id="55" name="TextBox 54"/>
          <p:cNvSpPr txBox="1"/>
          <p:nvPr/>
        </p:nvSpPr>
        <p:spPr>
          <a:xfrm>
            <a:off x="8941432" y="5318254"/>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56" name="TextBox 55"/>
          <p:cNvSpPr txBox="1"/>
          <p:nvPr/>
        </p:nvSpPr>
        <p:spPr>
          <a:xfrm>
            <a:off x="9234507" y="5318254"/>
            <a:ext cx="300904"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a:t>
            </a:r>
          </a:p>
        </p:txBody>
      </p:sp>
      <p:cxnSp>
        <p:nvCxnSpPr>
          <p:cNvPr id="58" name="Straight Connector 57"/>
          <p:cNvCxnSpPr/>
          <p:nvPr/>
        </p:nvCxnSpPr>
        <p:spPr>
          <a:xfrm>
            <a:off x="9675836" y="5503122"/>
            <a:ext cx="4756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666430" y="5170238"/>
            <a:ext cx="490790" cy="369332"/>
          </a:xfrm>
          <a:prstGeom prst="rect">
            <a:avLst/>
          </a:prstGeom>
          <a:noFill/>
        </p:spPr>
        <p:txBody>
          <a:bodyPr wrap="square" rtlCol="0">
            <a:spAutoFit/>
          </a:bodyPr>
          <a:lstStyle/>
          <a:p>
            <a:r>
              <a:rPr lang="el-GR" dirty="0">
                <a:solidFill>
                  <a:srgbClr val="C00000"/>
                </a:solidFill>
                <a:effectLst>
                  <a:outerShdw blurRad="38100" dist="38100" dir="2700000" algn="tl">
                    <a:srgbClr val="000000">
                      <a:alpha val="43137"/>
                    </a:srgbClr>
                  </a:outerShdw>
                </a:effectLst>
              </a:rPr>
              <a:t>Δ</a:t>
            </a:r>
            <a:r>
              <a:rPr lang="en-US" dirty="0">
                <a:solidFill>
                  <a:srgbClr val="C00000"/>
                </a:solidFill>
                <a:effectLst>
                  <a:outerShdw blurRad="38100" dist="38100" dir="2700000" algn="tl">
                    <a:srgbClr val="000000">
                      <a:alpha val="43137"/>
                    </a:srgbClr>
                  </a:outerShdw>
                </a:effectLst>
              </a:rPr>
              <a:t>Z</a:t>
            </a:r>
          </a:p>
        </p:txBody>
      </p:sp>
      <p:sp>
        <p:nvSpPr>
          <p:cNvPr id="64" name="TextBox 63"/>
          <p:cNvSpPr txBox="1"/>
          <p:nvPr/>
        </p:nvSpPr>
        <p:spPr>
          <a:xfrm>
            <a:off x="9581654" y="5470175"/>
            <a:ext cx="674462" cy="369332"/>
          </a:xfrm>
          <a:prstGeom prst="rect">
            <a:avLst/>
          </a:prstGeom>
          <a:noFill/>
        </p:spPr>
        <p:txBody>
          <a:bodyPr wrap="square" rtlCol="0">
            <a:spAutoFit/>
          </a:bodyPr>
          <a:lstStyle/>
          <a:p>
            <a:r>
              <a:rPr lang="el-GR" dirty="0">
                <a:solidFill>
                  <a:srgbClr val="00B050"/>
                </a:solidFill>
                <a:effectLst>
                  <a:outerShdw blurRad="38100" dist="38100" dir="2700000" algn="tl">
                    <a:srgbClr val="000000">
                      <a:alpha val="43137"/>
                    </a:srgbClr>
                  </a:outerShdw>
                </a:effectLst>
              </a:rPr>
              <a:t>Δ</a:t>
            </a:r>
            <a:r>
              <a:rPr lang="en-US" dirty="0">
                <a:solidFill>
                  <a:srgbClr val="00B050"/>
                </a:solidFill>
                <a:effectLst>
                  <a:outerShdw blurRad="38100" dist="38100" dir="2700000" algn="tl">
                    <a:srgbClr val="000000">
                      <a:alpha val="43137"/>
                    </a:srgbClr>
                  </a:outerShdw>
                </a:effectLst>
              </a:rPr>
              <a:t>PZ</a:t>
            </a:r>
          </a:p>
        </p:txBody>
      </p:sp>
    </p:spTree>
    <p:extLst>
      <p:ext uri="{BB962C8B-B14F-4D97-AF65-F5344CB8AC3E}">
        <p14:creationId xmlns:p14="http://schemas.microsoft.com/office/powerpoint/2010/main" val="379889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799"/>
            <a:ext cx="3549121" cy="1371600"/>
          </a:xfrm>
        </p:spPr>
        <p:txBody>
          <a:bodyPr anchor="b"/>
          <a:lstStyle/>
          <a:p>
            <a:r>
              <a:rPr lang="en-US" dirty="0"/>
              <a:t>Clipping 2D Lines</a:t>
            </a:r>
          </a:p>
        </p:txBody>
      </p:sp>
      <p:sp>
        <p:nvSpPr>
          <p:cNvPr id="4" name="Text Placeholder 3"/>
          <p:cNvSpPr>
            <a:spLocks noGrp="1"/>
          </p:cNvSpPr>
          <p:nvPr>
            <p:ph type="body" sz="half" idx="2"/>
          </p:nvPr>
        </p:nvSpPr>
        <p:spPr>
          <a:xfrm>
            <a:off x="1484312" y="2057399"/>
            <a:ext cx="3549121" cy="3733801"/>
          </a:xfrm>
        </p:spPr>
        <p:txBody>
          <a:bodyPr/>
          <a:lstStyle/>
          <a:p>
            <a:r>
              <a:rPr lang="en-US" dirty="0"/>
              <a:t>Once the lines have been clipped to the near plane we can safely bring them into NDC and use the same technique to clip them to the edges of the screen.</a:t>
            </a:r>
          </a:p>
          <a:p>
            <a:r>
              <a:rPr lang="en-US" dirty="0"/>
              <a:t>I suggest making your life easier by checking if lines are completely inside or outside the frustum before attempting to clip them.</a:t>
            </a:r>
          </a:p>
          <a:p>
            <a:r>
              <a:rPr lang="en-US" dirty="0"/>
              <a:t>This is easily done by checking both endpoints against the various clipping planes.</a:t>
            </a:r>
          </a:p>
        </p:txBody>
      </p:sp>
      <p:sp>
        <p:nvSpPr>
          <p:cNvPr id="5" name="Rectangle 4"/>
          <p:cNvSpPr/>
          <p:nvPr/>
        </p:nvSpPr>
        <p:spPr>
          <a:xfrm>
            <a:off x="6109909" y="2273947"/>
            <a:ext cx="4904509" cy="28725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9455592" y="881559"/>
            <a:ext cx="1106271" cy="145231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981026" y="2273947"/>
            <a:ext cx="1504361" cy="194258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981026" y="881559"/>
            <a:ext cx="0" cy="3334976"/>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010822" y="1002267"/>
            <a:ext cx="674462" cy="369332"/>
          </a:xfrm>
          <a:prstGeom prst="rect">
            <a:avLst/>
          </a:prstGeom>
          <a:noFill/>
        </p:spPr>
        <p:txBody>
          <a:bodyPr wrap="square" rtlCol="0">
            <a:spAutoFit/>
          </a:bodyPr>
          <a:lstStyle/>
          <a:p>
            <a:r>
              <a:rPr lang="el-GR" dirty="0">
                <a:solidFill>
                  <a:srgbClr val="00B050"/>
                </a:solidFill>
                <a:effectLst>
                  <a:outerShdw blurRad="38100" dist="38100" dir="2700000" algn="tl">
                    <a:srgbClr val="000000">
                      <a:alpha val="43137"/>
                    </a:srgbClr>
                  </a:outerShdw>
                </a:effectLst>
              </a:rPr>
              <a:t>Δ</a:t>
            </a:r>
            <a:r>
              <a:rPr lang="en-US" dirty="0">
                <a:solidFill>
                  <a:srgbClr val="00B050"/>
                </a:solidFill>
                <a:effectLst>
                  <a:outerShdw blurRad="38100" dist="38100" dir="2700000" algn="tl">
                    <a:srgbClr val="000000">
                      <a:alpha val="43137"/>
                    </a:srgbClr>
                  </a:outerShdw>
                </a:effectLst>
              </a:rPr>
              <a:t>PY</a:t>
            </a:r>
          </a:p>
        </p:txBody>
      </p:sp>
      <p:cxnSp>
        <p:nvCxnSpPr>
          <p:cNvPr id="15" name="Straight Connector 14"/>
          <p:cNvCxnSpPr/>
          <p:nvPr/>
        </p:nvCxnSpPr>
        <p:spPr>
          <a:xfrm flipV="1">
            <a:off x="9455592" y="881559"/>
            <a:ext cx="28297" cy="1392389"/>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85387" y="1002267"/>
            <a:ext cx="490790" cy="369332"/>
          </a:xfrm>
          <a:prstGeom prst="rect">
            <a:avLst/>
          </a:prstGeom>
          <a:noFill/>
        </p:spPr>
        <p:txBody>
          <a:bodyPr wrap="square" rtlCol="0">
            <a:spAutoFit/>
          </a:bodyPr>
          <a:lstStyle/>
          <a:p>
            <a:r>
              <a:rPr lang="el-GR" dirty="0">
                <a:solidFill>
                  <a:srgbClr val="C00000"/>
                </a:solidFill>
                <a:effectLst>
                  <a:outerShdw blurRad="38100" dist="38100" dir="2700000" algn="tl">
                    <a:srgbClr val="000000">
                      <a:alpha val="43137"/>
                    </a:srgbClr>
                  </a:outerShdw>
                </a:effectLst>
              </a:rPr>
              <a:t>Δ</a:t>
            </a:r>
            <a:r>
              <a:rPr lang="en-US" dirty="0">
                <a:solidFill>
                  <a:srgbClr val="C00000"/>
                </a:solidFill>
                <a:effectLst>
                  <a:outerShdw blurRad="38100" dist="38100" dir="2700000" algn="tl">
                    <a:srgbClr val="000000">
                      <a:alpha val="43137"/>
                    </a:srgbClr>
                  </a:outerShdw>
                </a:effectLst>
              </a:rPr>
              <a:t>Y</a:t>
            </a:r>
          </a:p>
        </p:txBody>
      </p:sp>
      <p:sp>
        <p:nvSpPr>
          <p:cNvPr id="17" name="TextBox 16"/>
          <p:cNvSpPr txBox="1"/>
          <p:nvPr/>
        </p:nvSpPr>
        <p:spPr>
          <a:xfrm>
            <a:off x="10487236" y="512227"/>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18" name="TextBox 17"/>
          <p:cNvSpPr txBox="1"/>
          <p:nvPr/>
        </p:nvSpPr>
        <p:spPr>
          <a:xfrm>
            <a:off x="7830573" y="4198567"/>
            <a:ext cx="300904"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a:t>
            </a:r>
          </a:p>
        </p:txBody>
      </p:sp>
      <p:sp>
        <p:nvSpPr>
          <p:cNvPr id="19" name="TextBox 18"/>
          <p:cNvSpPr txBox="1"/>
          <p:nvPr/>
        </p:nvSpPr>
        <p:spPr>
          <a:xfrm>
            <a:off x="9455592" y="2282465"/>
            <a:ext cx="300904" cy="369332"/>
          </a:xfrm>
          <a:prstGeom prst="rect">
            <a:avLst/>
          </a:prstGeom>
          <a:noFill/>
        </p:spPr>
        <p:txBody>
          <a:bodyPr wrap="square" rtlCol="0">
            <a:spAutoFit/>
          </a:bodyPr>
          <a:lstStyle/>
          <a:p>
            <a:r>
              <a:rPr lang="en-US" dirty="0">
                <a:solidFill>
                  <a:srgbClr val="FFFF00"/>
                </a:solidFill>
                <a:effectLst>
                  <a:outerShdw blurRad="38100" dist="38100" dir="2700000" algn="tl">
                    <a:srgbClr val="000000">
                      <a:alpha val="43137"/>
                    </a:srgbClr>
                  </a:outerShdw>
                </a:effectLst>
              </a:rPr>
              <a:t>C</a:t>
            </a:r>
          </a:p>
        </p:txBody>
      </p:sp>
      <p:sp>
        <p:nvSpPr>
          <p:cNvPr id="28" name="TextBox 27"/>
          <p:cNvSpPr txBox="1"/>
          <p:nvPr/>
        </p:nvSpPr>
        <p:spPr>
          <a:xfrm>
            <a:off x="8240840" y="1923205"/>
            <a:ext cx="642646"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+1Y</a:t>
            </a:r>
          </a:p>
        </p:txBody>
      </p:sp>
      <p:sp>
        <p:nvSpPr>
          <p:cNvPr id="29" name="TextBox 28"/>
          <p:cNvSpPr txBox="1"/>
          <p:nvPr/>
        </p:nvSpPr>
        <p:spPr>
          <a:xfrm>
            <a:off x="8240840" y="5137473"/>
            <a:ext cx="642646"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-1Y</a:t>
            </a:r>
          </a:p>
        </p:txBody>
      </p:sp>
      <p:sp>
        <p:nvSpPr>
          <p:cNvPr id="30" name="TextBox 29"/>
          <p:cNvSpPr txBox="1"/>
          <p:nvPr/>
        </p:nvSpPr>
        <p:spPr>
          <a:xfrm>
            <a:off x="5559371" y="3525536"/>
            <a:ext cx="642646"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-1X</a:t>
            </a:r>
          </a:p>
        </p:txBody>
      </p:sp>
      <p:sp>
        <p:nvSpPr>
          <p:cNvPr id="31" name="TextBox 30"/>
          <p:cNvSpPr txBox="1"/>
          <p:nvPr/>
        </p:nvSpPr>
        <p:spPr>
          <a:xfrm>
            <a:off x="11014418" y="3525536"/>
            <a:ext cx="642646"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+1X</a:t>
            </a:r>
          </a:p>
        </p:txBody>
      </p:sp>
      <p:sp>
        <p:nvSpPr>
          <p:cNvPr id="32" name="TextBox 31"/>
          <p:cNvSpPr txBox="1"/>
          <p:nvPr/>
        </p:nvSpPr>
        <p:spPr>
          <a:xfrm>
            <a:off x="4504300" y="5851269"/>
            <a:ext cx="300904" cy="369332"/>
          </a:xfrm>
          <a:prstGeom prst="rect">
            <a:avLst/>
          </a:prstGeom>
          <a:noFill/>
        </p:spPr>
        <p:txBody>
          <a:bodyPr wrap="square" rtlCol="0">
            <a:spAutoFit/>
          </a:bodyPr>
          <a:lstStyle/>
          <a:p>
            <a:r>
              <a:rPr lang="en-US" dirty="0">
                <a:solidFill>
                  <a:srgbClr val="FFFF00"/>
                </a:solidFill>
                <a:effectLst>
                  <a:outerShdw blurRad="38100" dist="38100" dir="2700000" algn="tl">
                    <a:srgbClr val="000000">
                      <a:alpha val="43137"/>
                    </a:srgbClr>
                  </a:outerShdw>
                </a:effectLst>
              </a:rPr>
              <a:t>C</a:t>
            </a:r>
          </a:p>
        </p:txBody>
      </p:sp>
      <p:sp>
        <p:nvSpPr>
          <p:cNvPr id="33" name="TextBox 32"/>
          <p:cNvSpPr txBox="1"/>
          <p:nvPr/>
        </p:nvSpPr>
        <p:spPr>
          <a:xfrm>
            <a:off x="4797375" y="5843828"/>
            <a:ext cx="2400091"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 Lerp (    ,   ,           )</a:t>
            </a:r>
          </a:p>
        </p:txBody>
      </p:sp>
      <p:sp>
        <p:nvSpPr>
          <p:cNvPr id="34" name="TextBox 33"/>
          <p:cNvSpPr txBox="1"/>
          <p:nvPr/>
        </p:nvSpPr>
        <p:spPr>
          <a:xfrm>
            <a:off x="5644505" y="5861044"/>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35" name="TextBox 34"/>
          <p:cNvSpPr txBox="1"/>
          <p:nvPr/>
        </p:nvSpPr>
        <p:spPr>
          <a:xfrm>
            <a:off x="5937580" y="5861044"/>
            <a:ext cx="300904"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a:t>
            </a:r>
          </a:p>
        </p:txBody>
      </p:sp>
      <p:cxnSp>
        <p:nvCxnSpPr>
          <p:cNvPr id="36" name="Straight Connector 35"/>
          <p:cNvCxnSpPr/>
          <p:nvPr/>
        </p:nvCxnSpPr>
        <p:spPr>
          <a:xfrm>
            <a:off x="6378909" y="6045912"/>
            <a:ext cx="47569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369503" y="5713028"/>
            <a:ext cx="490790" cy="369332"/>
          </a:xfrm>
          <a:prstGeom prst="rect">
            <a:avLst/>
          </a:prstGeom>
          <a:noFill/>
        </p:spPr>
        <p:txBody>
          <a:bodyPr wrap="square" rtlCol="0">
            <a:spAutoFit/>
          </a:bodyPr>
          <a:lstStyle/>
          <a:p>
            <a:r>
              <a:rPr lang="el-GR" dirty="0">
                <a:solidFill>
                  <a:srgbClr val="C00000"/>
                </a:solidFill>
                <a:effectLst>
                  <a:outerShdw blurRad="38100" dist="38100" dir="2700000" algn="tl">
                    <a:srgbClr val="000000">
                      <a:alpha val="43137"/>
                    </a:srgbClr>
                  </a:outerShdw>
                </a:effectLst>
              </a:rPr>
              <a:t>Δ</a:t>
            </a:r>
            <a:r>
              <a:rPr lang="en-US" dirty="0">
                <a:solidFill>
                  <a:srgbClr val="C00000"/>
                </a:solidFill>
                <a:effectLst>
                  <a:outerShdw blurRad="38100" dist="38100" dir="2700000" algn="tl">
                    <a:srgbClr val="000000">
                      <a:alpha val="43137"/>
                    </a:srgbClr>
                  </a:outerShdw>
                </a:effectLst>
              </a:rPr>
              <a:t>Y</a:t>
            </a:r>
          </a:p>
        </p:txBody>
      </p:sp>
      <p:sp>
        <p:nvSpPr>
          <p:cNvPr id="38" name="TextBox 37"/>
          <p:cNvSpPr txBox="1"/>
          <p:nvPr/>
        </p:nvSpPr>
        <p:spPr>
          <a:xfrm>
            <a:off x="6284727" y="6012965"/>
            <a:ext cx="674462" cy="369332"/>
          </a:xfrm>
          <a:prstGeom prst="rect">
            <a:avLst/>
          </a:prstGeom>
          <a:noFill/>
        </p:spPr>
        <p:txBody>
          <a:bodyPr wrap="square" rtlCol="0">
            <a:spAutoFit/>
          </a:bodyPr>
          <a:lstStyle/>
          <a:p>
            <a:r>
              <a:rPr lang="el-GR" dirty="0">
                <a:solidFill>
                  <a:srgbClr val="00B050"/>
                </a:solidFill>
                <a:effectLst>
                  <a:outerShdw blurRad="38100" dist="38100" dir="2700000" algn="tl">
                    <a:srgbClr val="000000">
                      <a:alpha val="43137"/>
                    </a:srgbClr>
                  </a:outerShdw>
                </a:effectLst>
              </a:rPr>
              <a:t>Δ</a:t>
            </a:r>
            <a:r>
              <a:rPr lang="en-US" dirty="0">
                <a:solidFill>
                  <a:srgbClr val="00B050"/>
                </a:solidFill>
                <a:effectLst>
                  <a:outerShdw blurRad="38100" dist="38100" dir="2700000" algn="tl">
                    <a:srgbClr val="000000">
                      <a:alpha val="43137"/>
                    </a:srgbClr>
                  </a:outerShdw>
                </a:effectLst>
              </a:rPr>
              <a:t>PY</a:t>
            </a:r>
          </a:p>
        </p:txBody>
      </p:sp>
      <p:sp>
        <p:nvSpPr>
          <p:cNvPr id="39" name="Oval 38"/>
          <p:cNvSpPr/>
          <p:nvPr/>
        </p:nvSpPr>
        <p:spPr>
          <a:xfrm>
            <a:off x="9422066" y="2241506"/>
            <a:ext cx="92364" cy="9236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33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Clipping 3D Triangles</a:t>
            </a:r>
          </a:p>
        </p:txBody>
      </p:sp>
      <p:sp>
        <p:nvSpPr>
          <p:cNvPr id="3" name="Content Placeholder 2"/>
          <p:cNvSpPr>
            <a:spLocks noGrp="1"/>
          </p:cNvSpPr>
          <p:nvPr>
            <p:ph idx="1"/>
          </p:nvPr>
        </p:nvSpPr>
        <p:spPr>
          <a:xfrm>
            <a:off x="1484310" y="2666998"/>
            <a:ext cx="10018713" cy="3724923"/>
          </a:xfrm>
        </p:spPr>
        <p:txBody>
          <a:bodyPr>
            <a:normAutofit fontScale="92500" lnSpcReduction="10000"/>
          </a:bodyPr>
          <a:lstStyle/>
          <a:p>
            <a:r>
              <a:rPr lang="en-US" dirty="0"/>
              <a:t>This sounds tough, but the good news is that we can apply what we learned about lines to help deal with triangles intersecting the near plane.</a:t>
            </a:r>
          </a:p>
          <a:p>
            <a:r>
              <a:rPr lang="en-US" dirty="0"/>
              <a:t>Once again use early plane tests to fully accept or reject triangles that you know will not intersect the near plane.</a:t>
            </a:r>
          </a:p>
          <a:p>
            <a:r>
              <a:rPr lang="en-US" dirty="0"/>
              <a:t>Just like 3D lines, we must first clip triangles to the Near plane before we can concern ourselves with clipping them to our 2D device.</a:t>
            </a:r>
          </a:p>
          <a:p>
            <a:r>
              <a:rPr lang="en-US" dirty="0"/>
              <a:t>This too must be done in homogenous projection space before the perspective divide.</a:t>
            </a:r>
          </a:p>
          <a:p>
            <a:r>
              <a:rPr lang="en-US" dirty="0"/>
              <a:t>There are two key scenarios you must deal with when clipping triangles… </a:t>
            </a:r>
          </a:p>
          <a:p>
            <a:endParaRPr lang="en-US" dirty="0"/>
          </a:p>
        </p:txBody>
      </p:sp>
    </p:spTree>
    <p:extLst>
      <p:ext uri="{BB962C8B-B14F-4D97-AF65-F5344CB8AC3E}">
        <p14:creationId xmlns:p14="http://schemas.microsoft.com/office/powerpoint/2010/main" val="1830554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799"/>
            <a:ext cx="3549121" cy="1371600"/>
          </a:xfrm>
        </p:spPr>
        <p:txBody>
          <a:bodyPr/>
          <a:lstStyle/>
          <a:p>
            <a:r>
              <a:rPr lang="en-US" dirty="0"/>
              <a:t>Scenario 1: Interpolating From The Hidden Edge</a:t>
            </a:r>
          </a:p>
        </p:txBody>
      </p:sp>
      <p:sp>
        <p:nvSpPr>
          <p:cNvPr id="4" name="Text Placeholder 3"/>
          <p:cNvSpPr>
            <a:spLocks noGrp="1"/>
          </p:cNvSpPr>
          <p:nvPr>
            <p:ph type="body" sz="half" idx="2"/>
          </p:nvPr>
        </p:nvSpPr>
        <p:spPr>
          <a:xfrm>
            <a:off x="1484312" y="2057399"/>
            <a:ext cx="3549121" cy="3733801"/>
          </a:xfrm>
        </p:spPr>
        <p:txBody>
          <a:bodyPr>
            <a:normAutofit/>
          </a:bodyPr>
          <a:lstStyle/>
          <a:p>
            <a:r>
              <a:rPr lang="en-US" dirty="0"/>
              <a:t>In this scenario, two of the three vertices are piercing the Near plane.</a:t>
            </a:r>
          </a:p>
          <a:p>
            <a:r>
              <a:rPr lang="en-US" dirty="0"/>
              <a:t>This is the simpler of the two scenarios to deal with.</a:t>
            </a:r>
          </a:p>
          <a:p>
            <a:r>
              <a:rPr lang="en-US" dirty="0"/>
              <a:t>Take the two hidden vertices and interpolate them to the opposite point across the plane.</a:t>
            </a:r>
          </a:p>
          <a:p>
            <a:r>
              <a:rPr lang="en-US" dirty="0"/>
              <a:t>Use the exact same technique you used for your lines, in fact you can probably re-use your existing function to intersect the offending edges.</a:t>
            </a:r>
          </a:p>
        </p:txBody>
      </p:sp>
      <p:sp>
        <p:nvSpPr>
          <p:cNvPr id="5" name="Isosceles Triangle 4"/>
          <p:cNvSpPr/>
          <p:nvPr/>
        </p:nvSpPr>
        <p:spPr>
          <a:xfrm rot="16200000">
            <a:off x="5278823" y="240590"/>
            <a:ext cx="6516209" cy="6315848"/>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8710173" y="1039190"/>
            <a:ext cx="34506" cy="4684143"/>
          </a:xfrm>
          <a:prstGeom prst="line">
            <a:avLst/>
          </a:prstGeom>
          <a:ln w="28575">
            <a:solidFill>
              <a:srgbClr val="CF01A8"/>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99149" y="5368464"/>
            <a:ext cx="415498" cy="369332"/>
          </a:xfrm>
          <a:prstGeom prst="rect">
            <a:avLst/>
          </a:prstGeom>
          <a:noFill/>
        </p:spPr>
        <p:txBody>
          <a:bodyPr wrap="none" rtlCol="0">
            <a:spAutoFit/>
          </a:bodyPr>
          <a:lstStyle/>
          <a:p>
            <a:r>
              <a:rPr lang="en-US" dirty="0"/>
              <a:t>-Y</a:t>
            </a:r>
          </a:p>
        </p:txBody>
      </p:sp>
      <p:sp>
        <p:nvSpPr>
          <p:cNvPr id="10" name="TextBox 9"/>
          <p:cNvSpPr txBox="1"/>
          <p:nvPr/>
        </p:nvSpPr>
        <p:spPr>
          <a:xfrm>
            <a:off x="8674060" y="1007326"/>
            <a:ext cx="473206" cy="369332"/>
          </a:xfrm>
          <a:prstGeom prst="rect">
            <a:avLst/>
          </a:prstGeom>
          <a:noFill/>
        </p:spPr>
        <p:txBody>
          <a:bodyPr wrap="none" rtlCol="0">
            <a:spAutoFit/>
          </a:bodyPr>
          <a:lstStyle/>
          <a:p>
            <a:r>
              <a:rPr lang="en-US" dirty="0"/>
              <a:t>+Y</a:t>
            </a:r>
          </a:p>
        </p:txBody>
      </p:sp>
      <p:cxnSp>
        <p:nvCxnSpPr>
          <p:cNvPr id="11" name="Straight Arrow Connector 10"/>
          <p:cNvCxnSpPr>
            <a:stCxn id="5" idx="0"/>
          </p:cNvCxnSpPr>
          <p:nvPr/>
        </p:nvCxnSpPr>
        <p:spPr>
          <a:xfrm flipV="1">
            <a:off x="5379003" y="3381262"/>
            <a:ext cx="6218193" cy="17252"/>
          </a:xfrm>
          <a:prstGeom prst="straightConnector1">
            <a:avLst/>
          </a:prstGeom>
          <a:ln w="28575">
            <a:solidFill>
              <a:srgbClr val="CF01A8"/>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984850" y="3398514"/>
            <a:ext cx="460382" cy="369332"/>
          </a:xfrm>
          <a:prstGeom prst="rect">
            <a:avLst/>
          </a:prstGeom>
          <a:noFill/>
        </p:spPr>
        <p:txBody>
          <a:bodyPr wrap="none" rtlCol="0">
            <a:spAutoFit/>
          </a:bodyPr>
          <a:lstStyle/>
          <a:p>
            <a:r>
              <a:rPr lang="en-US" dirty="0">
                <a:solidFill>
                  <a:srgbClr val="66FFFF"/>
                </a:solidFill>
              </a:rPr>
              <a:t>+Z</a:t>
            </a:r>
          </a:p>
        </p:txBody>
      </p:sp>
      <p:sp>
        <p:nvSpPr>
          <p:cNvPr id="13" name="TextBox 12"/>
          <p:cNvSpPr txBox="1"/>
          <p:nvPr/>
        </p:nvSpPr>
        <p:spPr>
          <a:xfrm>
            <a:off x="5857656" y="3398514"/>
            <a:ext cx="402674" cy="369332"/>
          </a:xfrm>
          <a:prstGeom prst="rect">
            <a:avLst/>
          </a:prstGeom>
          <a:noFill/>
        </p:spPr>
        <p:txBody>
          <a:bodyPr wrap="none" rtlCol="0">
            <a:spAutoFit/>
          </a:bodyPr>
          <a:lstStyle/>
          <a:p>
            <a:r>
              <a:rPr lang="en-US" dirty="0">
                <a:solidFill>
                  <a:srgbClr val="66FFFF"/>
                </a:solidFill>
              </a:rPr>
              <a:t>-Z</a:t>
            </a:r>
          </a:p>
        </p:txBody>
      </p:sp>
      <p:sp>
        <p:nvSpPr>
          <p:cNvPr id="15" name="TextBox 14"/>
          <p:cNvSpPr txBox="1"/>
          <p:nvPr/>
        </p:nvSpPr>
        <p:spPr>
          <a:xfrm>
            <a:off x="8424468" y="3430378"/>
            <a:ext cx="312906" cy="369332"/>
          </a:xfrm>
          <a:prstGeom prst="rect">
            <a:avLst/>
          </a:prstGeom>
          <a:noFill/>
        </p:spPr>
        <p:txBody>
          <a:bodyPr wrap="none" rtlCol="0">
            <a:spAutoFit/>
          </a:bodyPr>
          <a:lstStyle/>
          <a:p>
            <a:r>
              <a:rPr lang="en-US" dirty="0">
                <a:solidFill>
                  <a:srgbClr val="66FFFF"/>
                </a:solidFill>
              </a:rPr>
              <a:t>0</a:t>
            </a:r>
          </a:p>
        </p:txBody>
      </p:sp>
      <p:sp>
        <p:nvSpPr>
          <p:cNvPr id="16" name="Isosceles Triangle 15"/>
          <p:cNvSpPr/>
          <p:nvPr/>
        </p:nvSpPr>
        <p:spPr>
          <a:xfrm rot="12685545">
            <a:off x="7288796" y="2081531"/>
            <a:ext cx="1996457" cy="2450471"/>
          </a:xfrm>
          <a:prstGeom prst="triangle">
            <a:avLst>
              <a:gd name="adj" fmla="val 10000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20523284">
            <a:off x="8557622" y="2034984"/>
            <a:ext cx="1114048" cy="953142"/>
          </a:xfrm>
          <a:prstGeom prst="triangle">
            <a:avLst>
              <a:gd name="adj" fmla="val 28678"/>
            </a:avLst>
          </a:pr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32618" y="3726570"/>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21" name="TextBox 20"/>
          <p:cNvSpPr txBox="1"/>
          <p:nvPr/>
        </p:nvSpPr>
        <p:spPr>
          <a:xfrm>
            <a:off x="9788683" y="2642598"/>
            <a:ext cx="300904"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a:t>
            </a:r>
          </a:p>
        </p:txBody>
      </p:sp>
      <p:sp>
        <p:nvSpPr>
          <p:cNvPr id="22" name="TextBox 21"/>
          <p:cNvSpPr txBox="1"/>
          <p:nvPr/>
        </p:nvSpPr>
        <p:spPr>
          <a:xfrm>
            <a:off x="7868256" y="1412727"/>
            <a:ext cx="300904" cy="369332"/>
          </a:xfrm>
          <a:prstGeom prst="rect">
            <a:avLst/>
          </a:prstGeom>
          <a:noFill/>
        </p:spPr>
        <p:txBody>
          <a:bodyPr wrap="square" rtlCol="0">
            <a:spAutoFit/>
          </a:bodyPr>
          <a:lstStyle/>
          <a:p>
            <a:r>
              <a:rPr lang="en-US" dirty="0">
                <a:solidFill>
                  <a:srgbClr val="0000FF"/>
                </a:solidFill>
                <a:effectLst>
                  <a:outerShdw blurRad="38100" dist="38100" dir="2700000" algn="tl">
                    <a:srgbClr val="000000">
                      <a:alpha val="43137"/>
                    </a:srgbClr>
                  </a:outerShdw>
                </a:effectLst>
              </a:rPr>
              <a:t>C</a:t>
            </a:r>
          </a:p>
        </p:txBody>
      </p:sp>
      <p:cxnSp>
        <p:nvCxnSpPr>
          <p:cNvPr id="24" name="Straight Arrow Connector 23"/>
          <p:cNvCxnSpPr/>
          <p:nvPr/>
        </p:nvCxnSpPr>
        <p:spPr>
          <a:xfrm flipV="1">
            <a:off x="6899363" y="3282328"/>
            <a:ext cx="1774697" cy="643127"/>
          </a:xfrm>
          <a:prstGeom prst="straightConnector1">
            <a:avLst/>
          </a:prstGeom>
          <a:ln w="57150">
            <a:gradFill flip="none" rotWithShape="1">
              <a:gsLst>
                <a:gs pos="0">
                  <a:srgbClr val="FF0000"/>
                </a:gs>
                <a:gs pos="100000">
                  <a:srgbClr val="00FF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18900" y="3074248"/>
            <a:ext cx="428366"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IA</a:t>
            </a:r>
          </a:p>
        </p:txBody>
      </p:sp>
      <p:sp>
        <p:nvSpPr>
          <p:cNvPr id="29" name="TextBox 28"/>
          <p:cNvSpPr txBox="1"/>
          <p:nvPr/>
        </p:nvSpPr>
        <p:spPr>
          <a:xfrm>
            <a:off x="8686280" y="1841478"/>
            <a:ext cx="428366" cy="369332"/>
          </a:xfrm>
          <a:prstGeom prst="rect">
            <a:avLst/>
          </a:prstGeom>
          <a:noFill/>
        </p:spPr>
        <p:txBody>
          <a:bodyPr wrap="square" rtlCol="0">
            <a:spAutoFit/>
          </a:bodyPr>
          <a:lstStyle/>
          <a:p>
            <a:r>
              <a:rPr lang="en-US" dirty="0">
                <a:solidFill>
                  <a:srgbClr val="0000FF"/>
                </a:solidFill>
                <a:effectLst>
                  <a:outerShdw blurRad="38100" dist="38100" dir="2700000" algn="tl">
                    <a:srgbClr val="000000">
                      <a:alpha val="43137"/>
                    </a:srgbClr>
                  </a:outerShdw>
                </a:effectLst>
              </a:rPr>
              <a:t>IC</a:t>
            </a:r>
          </a:p>
        </p:txBody>
      </p:sp>
      <p:cxnSp>
        <p:nvCxnSpPr>
          <p:cNvPr id="30" name="Straight Arrow Connector 29"/>
          <p:cNvCxnSpPr/>
          <p:nvPr/>
        </p:nvCxnSpPr>
        <p:spPr>
          <a:xfrm>
            <a:off x="8169160" y="1689477"/>
            <a:ext cx="575519" cy="310330"/>
          </a:xfrm>
          <a:prstGeom prst="straightConnector1">
            <a:avLst/>
          </a:prstGeom>
          <a:ln w="57150">
            <a:gradFill flip="none" rotWithShape="1">
              <a:gsLst>
                <a:gs pos="0">
                  <a:srgbClr val="0000FF"/>
                </a:gs>
                <a:gs pos="100000">
                  <a:srgbClr val="00FF00"/>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7286178">
            <a:off x="6394604" y="2595502"/>
            <a:ext cx="2395487"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THE HIDDEN EDGE</a:t>
            </a:r>
          </a:p>
        </p:txBody>
      </p:sp>
      <p:sp>
        <p:nvSpPr>
          <p:cNvPr id="35" name="Oval 34"/>
          <p:cNvSpPr/>
          <p:nvPr/>
        </p:nvSpPr>
        <p:spPr>
          <a:xfrm>
            <a:off x="8681244" y="3096810"/>
            <a:ext cx="92364" cy="9236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699794" y="2117653"/>
            <a:ext cx="92364" cy="9236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762085" y="3768702"/>
            <a:ext cx="92364" cy="923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36126" y="1703838"/>
            <a:ext cx="92364" cy="923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744445" y="2754267"/>
            <a:ext cx="92364" cy="92364"/>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86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Is The Big Deal?</a:t>
            </a:r>
          </a:p>
        </p:txBody>
      </p:sp>
      <p:sp>
        <p:nvSpPr>
          <p:cNvPr id="3" name="Content Placeholder 2"/>
          <p:cNvSpPr>
            <a:spLocks noGrp="1"/>
          </p:cNvSpPr>
          <p:nvPr>
            <p:ph idx="1"/>
          </p:nvPr>
        </p:nvSpPr>
        <p:spPr/>
        <p:txBody>
          <a:bodyPr>
            <a:normAutofit fontScale="92500" lnSpcReduction="20000"/>
          </a:bodyPr>
          <a:lstStyle/>
          <a:p>
            <a:r>
              <a:rPr lang="en-US" dirty="0"/>
              <a:t>If your shapes are only solid colors, then it probably doesn’t matter…</a:t>
            </a:r>
          </a:p>
          <a:p>
            <a:r>
              <a:rPr lang="en-US" dirty="0"/>
              <a:t>However, this can have a huge impact anytime you want to have varying visual information across the surface of a primitive.</a:t>
            </a:r>
          </a:p>
          <a:p>
            <a:r>
              <a:rPr lang="en-US" dirty="0"/>
              <a:t>Recall that when rasterizing 3D objects we send our vertex data through the perspective matrix and then apply the perspective divide.</a:t>
            </a:r>
          </a:p>
          <a:p>
            <a:r>
              <a:rPr lang="en-US" dirty="0"/>
              <a:t>This “squishes” geometry farther from us to create perspective when drawing our shapes.</a:t>
            </a:r>
          </a:p>
          <a:p>
            <a:r>
              <a:rPr lang="en-US" dirty="0"/>
              <a:t>When it comes time to interpolate things such as Color &amp; UV data we simply assume everything is in a linear 2D space ignoring any changes in Z.</a:t>
            </a:r>
          </a:p>
        </p:txBody>
      </p:sp>
    </p:spTree>
    <p:extLst>
      <p:ext uri="{BB962C8B-B14F-4D97-AF65-F5344CB8AC3E}">
        <p14:creationId xmlns:p14="http://schemas.microsoft.com/office/powerpoint/2010/main" val="1926188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799"/>
            <a:ext cx="3549121" cy="1371600"/>
          </a:xfrm>
        </p:spPr>
        <p:txBody>
          <a:bodyPr/>
          <a:lstStyle/>
          <a:p>
            <a:r>
              <a:rPr lang="en-US" dirty="0"/>
              <a:t>Scenario 2: Interpolating To The Visible Edge</a:t>
            </a:r>
          </a:p>
        </p:txBody>
      </p:sp>
      <p:sp>
        <p:nvSpPr>
          <p:cNvPr id="4" name="Text Placeholder 3"/>
          <p:cNvSpPr>
            <a:spLocks noGrp="1"/>
          </p:cNvSpPr>
          <p:nvPr>
            <p:ph type="body" sz="half" idx="2"/>
          </p:nvPr>
        </p:nvSpPr>
        <p:spPr>
          <a:xfrm>
            <a:off x="1484312" y="2057399"/>
            <a:ext cx="3549121" cy="3733801"/>
          </a:xfrm>
        </p:spPr>
        <p:txBody>
          <a:bodyPr>
            <a:normAutofit/>
          </a:bodyPr>
          <a:lstStyle/>
          <a:p>
            <a:r>
              <a:rPr lang="en-US" dirty="0"/>
              <a:t>In this scenario, only one of the three vertices are piercing the Near plane.</a:t>
            </a:r>
          </a:p>
          <a:p>
            <a:r>
              <a:rPr lang="en-US" dirty="0"/>
              <a:t>This time take the hidden vertex, split/copy it and interpolate to the opposite points across the plane.</a:t>
            </a:r>
          </a:p>
          <a:p>
            <a:r>
              <a:rPr lang="en-US" dirty="0"/>
              <a:t>This one is a bit trickier because the remaining shape is a quadrilateral.</a:t>
            </a:r>
          </a:p>
          <a:p>
            <a:r>
              <a:rPr lang="en-US" dirty="0"/>
              <a:t>Rather than writing a whole new rasterization routine, we can split the shape into two distinct triangles.</a:t>
            </a:r>
          </a:p>
          <a:p>
            <a:r>
              <a:rPr lang="en-US" dirty="0"/>
              <a:t>Take care to keep the original winding order of the triangle.</a:t>
            </a:r>
          </a:p>
        </p:txBody>
      </p:sp>
      <p:sp>
        <p:nvSpPr>
          <p:cNvPr id="5" name="Isosceles Triangle 4"/>
          <p:cNvSpPr/>
          <p:nvPr/>
        </p:nvSpPr>
        <p:spPr>
          <a:xfrm rot="16200000">
            <a:off x="5278823" y="240590"/>
            <a:ext cx="6516209" cy="6315848"/>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8710173" y="1039190"/>
            <a:ext cx="34506" cy="4684143"/>
          </a:xfrm>
          <a:prstGeom prst="line">
            <a:avLst/>
          </a:prstGeom>
          <a:ln w="28575">
            <a:solidFill>
              <a:srgbClr val="CF01A8"/>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99149" y="5368464"/>
            <a:ext cx="415498" cy="369332"/>
          </a:xfrm>
          <a:prstGeom prst="rect">
            <a:avLst/>
          </a:prstGeom>
          <a:noFill/>
        </p:spPr>
        <p:txBody>
          <a:bodyPr wrap="none" rtlCol="0">
            <a:spAutoFit/>
          </a:bodyPr>
          <a:lstStyle/>
          <a:p>
            <a:r>
              <a:rPr lang="en-US" dirty="0"/>
              <a:t>-Y</a:t>
            </a:r>
          </a:p>
        </p:txBody>
      </p:sp>
      <p:sp>
        <p:nvSpPr>
          <p:cNvPr id="10" name="TextBox 9"/>
          <p:cNvSpPr txBox="1"/>
          <p:nvPr/>
        </p:nvSpPr>
        <p:spPr>
          <a:xfrm>
            <a:off x="8674060" y="1007326"/>
            <a:ext cx="473206" cy="369332"/>
          </a:xfrm>
          <a:prstGeom prst="rect">
            <a:avLst/>
          </a:prstGeom>
          <a:noFill/>
        </p:spPr>
        <p:txBody>
          <a:bodyPr wrap="none" rtlCol="0">
            <a:spAutoFit/>
          </a:bodyPr>
          <a:lstStyle/>
          <a:p>
            <a:r>
              <a:rPr lang="en-US" dirty="0"/>
              <a:t>+Y</a:t>
            </a:r>
          </a:p>
        </p:txBody>
      </p:sp>
      <p:cxnSp>
        <p:nvCxnSpPr>
          <p:cNvPr id="11" name="Straight Arrow Connector 10"/>
          <p:cNvCxnSpPr>
            <a:stCxn id="5" idx="0"/>
          </p:cNvCxnSpPr>
          <p:nvPr/>
        </p:nvCxnSpPr>
        <p:spPr>
          <a:xfrm flipV="1">
            <a:off x="5379003" y="3381262"/>
            <a:ext cx="6218193" cy="17252"/>
          </a:xfrm>
          <a:prstGeom prst="straightConnector1">
            <a:avLst/>
          </a:prstGeom>
          <a:ln w="28575">
            <a:solidFill>
              <a:srgbClr val="CF01A8"/>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57160" y="3398514"/>
            <a:ext cx="460382" cy="369332"/>
          </a:xfrm>
          <a:prstGeom prst="rect">
            <a:avLst/>
          </a:prstGeom>
          <a:noFill/>
        </p:spPr>
        <p:txBody>
          <a:bodyPr wrap="none" rtlCol="0">
            <a:spAutoFit/>
          </a:bodyPr>
          <a:lstStyle/>
          <a:p>
            <a:r>
              <a:rPr lang="en-US" dirty="0">
                <a:solidFill>
                  <a:srgbClr val="66FFFF"/>
                </a:solidFill>
              </a:rPr>
              <a:t>+Z</a:t>
            </a:r>
          </a:p>
        </p:txBody>
      </p:sp>
      <p:sp>
        <p:nvSpPr>
          <p:cNvPr id="13" name="TextBox 12"/>
          <p:cNvSpPr txBox="1"/>
          <p:nvPr/>
        </p:nvSpPr>
        <p:spPr>
          <a:xfrm>
            <a:off x="5857656" y="3398514"/>
            <a:ext cx="402674" cy="369332"/>
          </a:xfrm>
          <a:prstGeom prst="rect">
            <a:avLst/>
          </a:prstGeom>
          <a:noFill/>
        </p:spPr>
        <p:txBody>
          <a:bodyPr wrap="none" rtlCol="0">
            <a:spAutoFit/>
          </a:bodyPr>
          <a:lstStyle/>
          <a:p>
            <a:r>
              <a:rPr lang="en-US" dirty="0">
                <a:solidFill>
                  <a:srgbClr val="66FFFF"/>
                </a:solidFill>
              </a:rPr>
              <a:t>-Z</a:t>
            </a:r>
          </a:p>
        </p:txBody>
      </p:sp>
      <p:sp>
        <p:nvSpPr>
          <p:cNvPr id="15" name="TextBox 14"/>
          <p:cNvSpPr txBox="1"/>
          <p:nvPr/>
        </p:nvSpPr>
        <p:spPr>
          <a:xfrm>
            <a:off x="8424468" y="3430378"/>
            <a:ext cx="312906" cy="369332"/>
          </a:xfrm>
          <a:prstGeom prst="rect">
            <a:avLst/>
          </a:prstGeom>
          <a:noFill/>
        </p:spPr>
        <p:txBody>
          <a:bodyPr wrap="none" rtlCol="0">
            <a:spAutoFit/>
          </a:bodyPr>
          <a:lstStyle/>
          <a:p>
            <a:r>
              <a:rPr lang="en-US" dirty="0">
                <a:solidFill>
                  <a:srgbClr val="66FFFF"/>
                </a:solidFill>
              </a:rPr>
              <a:t>0</a:t>
            </a:r>
          </a:p>
        </p:txBody>
      </p:sp>
      <p:sp>
        <p:nvSpPr>
          <p:cNvPr id="20" name="TextBox 19"/>
          <p:cNvSpPr txBox="1"/>
          <p:nvPr/>
        </p:nvSpPr>
        <p:spPr>
          <a:xfrm>
            <a:off x="11192085" y="5220091"/>
            <a:ext cx="300904" cy="369332"/>
          </a:xfrm>
          <a:prstGeom prst="rect">
            <a:avLst/>
          </a:prstGeom>
          <a:noFill/>
        </p:spPr>
        <p:txBody>
          <a:bodyPr wrap="square" rtlCol="0">
            <a:spAutoFit/>
          </a:bodyPr>
          <a:lstStyle/>
          <a:p>
            <a:r>
              <a:rPr lang="en-US" dirty="0">
                <a:solidFill>
                  <a:srgbClr val="FF0000"/>
                </a:solidFill>
                <a:effectLst>
                  <a:outerShdw blurRad="38100" dist="38100" dir="2700000" algn="tl">
                    <a:srgbClr val="000000">
                      <a:alpha val="43137"/>
                    </a:srgbClr>
                  </a:outerShdw>
                </a:effectLst>
              </a:rPr>
              <a:t>A</a:t>
            </a:r>
          </a:p>
        </p:txBody>
      </p:sp>
      <p:sp>
        <p:nvSpPr>
          <p:cNvPr id="21" name="TextBox 20"/>
          <p:cNvSpPr txBox="1"/>
          <p:nvPr/>
        </p:nvSpPr>
        <p:spPr>
          <a:xfrm>
            <a:off x="7192385" y="3916230"/>
            <a:ext cx="630298"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B, D</a:t>
            </a:r>
          </a:p>
        </p:txBody>
      </p:sp>
      <p:sp>
        <p:nvSpPr>
          <p:cNvPr id="22" name="TextBox 21"/>
          <p:cNvSpPr txBox="1"/>
          <p:nvPr/>
        </p:nvSpPr>
        <p:spPr>
          <a:xfrm>
            <a:off x="10565274" y="1006507"/>
            <a:ext cx="300904" cy="369332"/>
          </a:xfrm>
          <a:prstGeom prst="rect">
            <a:avLst/>
          </a:prstGeom>
          <a:noFill/>
        </p:spPr>
        <p:txBody>
          <a:bodyPr wrap="square" rtlCol="0">
            <a:spAutoFit/>
          </a:bodyPr>
          <a:lstStyle/>
          <a:p>
            <a:r>
              <a:rPr lang="en-US" dirty="0">
                <a:solidFill>
                  <a:srgbClr val="0000FF"/>
                </a:solidFill>
                <a:effectLst>
                  <a:outerShdw blurRad="38100" dist="38100" dir="2700000" algn="tl">
                    <a:srgbClr val="000000">
                      <a:alpha val="43137"/>
                    </a:srgbClr>
                  </a:outerShdw>
                </a:effectLst>
              </a:rPr>
              <a:t>C</a:t>
            </a:r>
          </a:p>
        </p:txBody>
      </p:sp>
      <p:cxnSp>
        <p:nvCxnSpPr>
          <p:cNvPr id="24" name="Straight Arrow Connector 23"/>
          <p:cNvCxnSpPr/>
          <p:nvPr/>
        </p:nvCxnSpPr>
        <p:spPr>
          <a:xfrm>
            <a:off x="7799642" y="4201624"/>
            <a:ext cx="919485" cy="287249"/>
          </a:xfrm>
          <a:prstGeom prst="straightConnector1">
            <a:avLst/>
          </a:prstGeom>
          <a:ln w="57150">
            <a:gradFill flip="none" rotWithShape="1">
              <a:gsLst>
                <a:gs pos="0">
                  <a:srgbClr val="FF0000"/>
                </a:gs>
                <a:gs pos="100000">
                  <a:srgbClr val="00FF00"/>
                </a:gs>
              </a:gsLst>
              <a:lin ang="108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92715" y="4403539"/>
            <a:ext cx="428366"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IB</a:t>
            </a:r>
          </a:p>
        </p:txBody>
      </p:sp>
      <p:sp>
        <p:nvSpPr>
          <p:cNvPr id="29" name="TextBox 28"/>
          <p:cNvSpPr txBox="1"/>
          <p:nvPr/>
        </p:nvSpPr>
        <p:spPr>
          <a:xfrm>
            <a:off x="8672646" y="2736602"/>
            <a:ext cx="428366" cy="369332"/>
          </a:xfrm>
          <a:prstGeom prst="rect">
            <a:avLst/>
          </a:prstGeom>
          <a:noFill/>
        </p:spPr>
        <p:txBody>
          <a:bodyPr wrap="square" rtlCol="0">
            <a:spAutoFit/>
          </a:bodyPr>
          <a:lstStyle/>
          <a:p>
            <a:r>
              <a:rPr lang="en-US" dirty="0">
                <a:solidFill>
                  <a:srgbClr val="00FF00"/>
                </a:solidFill>
                <a:effectLst>
                  <a:outerShdw blurRad="38100" dist="38100" dir="2700000" algn="tl">
                    <a:srgbClr val="000000">
                      <a:alpha val="43137"/>
                    </a:srgbClr>
                  </a:outerShdw>
                </a:effectLst>
              </a:rPr>
              <a:t>ID</a:t>
            </a:r>
          </a:p>
        </p:txBody>
      </p:sp>
      <p:cxnSp>
        <p:nvCxnSpPr>
          <p:cNvPr id="30" name="Straight Arrow Connector 29"/>
          <p:cNvCxnSpPr/>
          <p:nvPr/>
        </p:nvCxnSpPr>
        <p:spPr>
          <a:xfrm flipV="1">
            <a:off x="7773808" y="3105934"/>
            <a:ext cx="914712" cy="849592"/>
          </a:xfrm>
          <a:prstGeom prst="straightConnector1">
            <a:avLst/>
          </a:prstGeom>
          <a:ln w="57150">
            <a:gradFill flip="none" rotWithShape="1">
              <a:gsLst>
                <a:gs pos="0">
                  <a:srgbClr val="0000FF"/>
                </a:gs>
                <a:gs pos="100000">
                  <a:srgbClr val="00FF00"/>
                </a:gs>
              </a:gsLst>
              <a:lin ang="162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7859302" y="1390448"/>
            <a:ext cx="3472872" cy="3796145"/>
          </a:xfrm>
          <a:custGeom>
            <a:avLst/>
            <a:gdLst>
              <a:gd name="connsiteX0" fmla="*/ 2872509 w 3472872"/>
              <a:gd name="connsiteY0" fmla="*/ 0 h 3796145"/>
              <a:gd name="connsiteX1" fmla="*/ 3472872 w 3472872"/>
              <a:gd name="connsiteY1" fmla="*/ 3796145 h 3796145"/>
              <a:gd name="connsiteX2" fmla="*/ 0 w 3472872"/>
              <a:gd name="connsiteY2" fmla="*/ 2678545 h 3796145"/>
              <a:gd name="connsiteX3" fmla="*/ 2872509 w 3472872"/>
              <a:gd name="connsiteY3" fmla="*/ 0 h 3796145"/>
            </a:gdLst>
            <a:ahLst/>
            <a:cxnLst>
              <a:cxn ang="0">
                <a:pos x="connsiteX0" y="connsiteY0"/>
              </a:cxn>
              <a:cxn ang="0">
                <a:pos x="connsiteX1" y="connsiteY1"/>
              </a:cxn>
              <a:cxn ang="0">
                <a:pos x="connsiteX2" y="connsiteY2"/>
              </a:cxn>
              <a:cxn ang="0">
                <a:pos x="connsiteX3" y="connsiteY3"/>
              </a:cxn>
            </a:cxnLst>
            <a:rect l="l" t="t" r="r" b="b"/>
            <a:pathLst>
              <a:path w="3472872" h="3796145">
                <a:moveTo>
                  <a:pt x="2872509" y="0"/>
                </a:moveTo>
                <a:lnTo>
                  <a:pt x="3472872" y="3796145"/>
                </a:lnTo>
                <a:lnTo>
                  <a:pt x="0" y="2678545"/>
                </a:lnTo>
                <a:lnTo>
                  <a:pt x="2872509" y="0"/>
                </a:lnTo>
                <a:close/>
              </a:path>
            </a:pathLst>
          </a:cu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8710173" y="3268473"/>
            <a:ext cx="2613891" cy="1921164"/>
          </a:xfrm>
          <a:custGeom>
            <a:avLst/>
            <a:gdLst>
              <a:gd name="connsiteX0" fmla="*/ 0 w 2613891"/>
              <a:gd name="connsiteY0" fmla="*/ 0 h 1921164"/>
              <a:gd name="connsiteX1" fmla="*/ 9237 w 2613891"/>
              <a:gd name="connsiteY1" fmla="*/ 1071418 h 1921164"/>
              <a:gd name="connsiteX2" fmla="*/ 2613891 w 2613891"/>
              <a:gd name="connsiteY2" fmla="*/ 1921164 h 1921164"/>
              <a:gd name="connsiteX3" fmla="*/ 0 w 2613891"/>
              <a:gd name="connsiteY3" fmla="*/ 0 h 1921164"/>
            </a:gdLst>
            <a:ahLst/>
            <a:cxnLst>
              <a:cxn ang="0">
                <a:pos x="connsiteX0" y="connsiteY0"/>
              </a:cxn>
              <a:cxn ang="0">
                <a:pos x="connsiteX1" y="connsiteY1"/>
              </a:cxn>
              <a:cxn ang="0">
                <a:pos x="connsiteX2" y="connsiteY2"/>
              </a:cxn>
              <a:cxn ang="0">
                <a:pos x="connsiteX3" y="connsiteY3"/>
              </a:cxn>
            </a:cxnLst>
            <a:rect l="l" t="t" r="r" b="b"/>
            <a:pathLst>
              <a:path w="2613891" h="1921164">
                <a:moveTo>
                  <a:pt x="0" y="0"/>
                </a:moveTo>
                <a:lnTo>
                  <a:pt x="9237" y="1071418"/>
                </a:lnTo>
                <a:lnTo>
                  <a:pt x="2613891" y="1921164"/>
                </a:lnTo>
                <a:lnTo>
                  <a:pt x="0" y="0"/>
                </a:lnTo>
                <a:close/>
              </a:path>
            </a:pathLst>
          </a:cu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8710173" y="1375019"/>
            <a:ext cx="2632364" cy="3814618"/>
          </a:xfrm>
          <a:custGeom>
            <a:avLst/>
            <a:gdLst>
              <a:gd name="connsiteX0" fmla="*/ 0 w 2632364"/>
              <a:gd name="connsiteY0" fmla="*/ 1884218 h 3814618"/>
              <a:gd name="connsiteX1" fmla="*/ 2022764 w 2632364"/>
              <a:gd name="connsiteY1" fmla="*/ 0 h 3814618"/>
              <a:gd name="connsiteX2" fmla="*/ 2632364 w 2632364"/>
              <a:gd name="connsiteY2" fmla="*/ 3814618 h 3814618"/>
              <a:gd name="connsiteX3" fmla="*/ 0 w 2632364"/>
              <a:gd name="connsiteY3" fmla="*/ 1884218 h 3814618"/>
            </a:gdLst>
            <a:ahLst/>
            <a:cxnLst>
              <a:cxn ang="0">
                <a:pos x="connsiteX0" y="connsiteY0"/>
              </a:cxn>
              <a:cxn ang="0">
                <a:pos x="connsiteX1" y="connsiteY1"/>
              </a:cxn>
              <a:cxn ang="0">
                <a:pos x="connsiteX2" y="connsiteY2"/>
              </a:cxn>
              <a:cxn ang="0">
                <a:pos x="connsiteX3" y="connsiteY3"/>
              </a:cxn>
            </a:cxnLst>
            <a:rect l="l" t="t" r="r" b="b"/>
            <a:pathLst>
              <a:path w="2632364" h="3814618">
                <a:moveTo>
                  <a:pt x="0" y="1884218"/>
                </a:moveTo>
                <a:lnTo>
                  <a:pt x="2022764" y="0"/>
                </a:lnTo>
                <a:lnTo>
                  <a:pt x="2632364" y="3814618"/>
                </a:lnTo>
                <a:lnTo>
                  <a:pt x="0" y="1884218"/>
                </a:lnTo>
                <a:close/>
              </a:path>
            </a:pathLst>
          </a:custGeom>
          <a:solidFill>
            <a:srgbClr val="7030A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rot="15645759">
            <a:off x="9703680" y="3132039"/>
            <a:ext cx="2395487"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THE VISIBLE EDGE</a:t>
            </a:r>
          </a:p>
        </p:txBody>
      </p:sp>
      <p:sp>
        <p:nvSpPr>
          <p:cNvPr id="48" name="Oval 47"/>
          <p:cNvSpPr/>
          <p:nvPr/>
        </p:nvSpPr>
        <p:spPr>
          <a:xfrm>
            <a:off x="8679865" y="3235002"/>
            <a:ext cx="92364" cy="9236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672646" y="4308131"/>
            <a:ext cx="92364" cy="9236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802757" y="4032393"/>
            <a:ext cx="92364" cy="923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686554" y="1341104"/>
            <a:ext cx="92364" cy="92364"/>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295340" y="5148125"/>
            <a:ext cx="92364" cy="92364"/>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610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799"/>
            <a:ext cx="3549121" cy="1371600"/>
          </a:xfrm>
        </p:spPr>
        <p:txBody>
          <a:bodyPr/>
          <a:lstStyle/>
          <a:p>
            <a:r>
              <a:rPr lang="en-US" dirty="0"/>
              <a:t>Clipping 2D Triangles</a:t>
            </a:r>
          </a:p>
        </p:txBody>
      </p:sp>
      <p:sp>
        <p:nvSpPr>
          <p:cNvPr id="4" name="Text Placeholder 3"/>
          <p:cNvSpPr>
            <a:spLocks noGrp="1"/>
          </p:cNvSpPr>
          <p:nvPr>
            <p:ph type="body" sz="half" idx="2"/>
          </p:nvPr>
        </p:nvSpPr>
        <p:spPr>
          <a:xfrm>
            <a:off x="1484312" y="2057399"/>
            <a:ext cx="3549121" cy="3733801"/>
          </a:xfrm>
        </p:spPr>
        <p:txBody>
          <a:bodyPr/>
          <a:lstStyle/>
          <a:p>
            <a:r>
              <a:rPr lang="en-US" dirty="0"/>
              <a:t>Thankfully this last part is very easy. Instead of trying to further clip the triangles in NDC, lets just have the triangle drawing routine handle this!</a:t>
            </a:r>
          </a:p>
          <a:p>
            <a:r>
              <a:rPr lang="en-US" dirty="0"/>
              <a:t>For example: The better brute triangle algorithm already creates a bounding box around the triangle.</a:t>
            </a:r>
          </a:p>
          <a:p>
            <a:r>
              <a:rPr lang="en-US" dirty="0"/>
              <a:t>Just take this Box and clamp it to the edges of the screen in pixel space. </a:t>
            </a:r>
          </a:p>
          <a:p>
            <a:r>
              <a:rPr lang="en-US" dirty="0"/>
              <a:t>Faster triangle drawing routines can also benefit from similar approaches!</a:t>
            </a:r>
          </a:p>
          <a:p>
            <a:endParaRPr lang="en-US" dirty="0"/>
          </a:p>
        </p:txBody>
      </p:sp>
      <p:sp>
        <p:nvSpPr>
          <p:cNvPr id="5" name="Rectangle 4"/>
          <p:cNvSpPr/>
          <p:nvPr/>
        </p:nvSpPr>
        <p:spPr>
          <a:xfrm>
            <a:off x="6138067" y="2290618"/>
            <a:ext cx="4904509" cy="287251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8081125">
            <a:off x="6966464" y="2066877"/>
            <a:ext cx="4555624" cy="1374154"/>
          </a:xfrm>
          <a:prstGeom prst="triangle">
            <a:avLst>
              <a:gd name="adj" fmla="val 51574"/>
            </a:avLst>
          </a:prstGeom>
          <a:solidFill>
            <a:srgbClr val="00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53990" y="651316"/>
            <a:ext cx="3209210" cy="3227956"/>
          </a:xfrm>
          <a:prstGeom prst="rect">
            <a:avLst/>
          </a:prstGeom>
          <a:solidFill>
            <a:srgbClr val="FF0000">
              <a:alpha val="3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153990" y="2290618"/>
            <a:ext cx="3209210" cy="1588654"/>
          </a:xfrm>
          <a:prstGeom prst="rect">
            <a:avLst/>
          </a:prstGeom>
          <a:solidFill>
            <a:srgbClr val="0000FF">
              <a:alpha val="36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7825958" flipV="1">
            <a:off x="6108772" y="3718445"/>
            <a:ext cx="731683" cy="1846057"/>
          </a:xfrm>
          <a:prstGeom prst="triangle">
            <a:avLst>
              <a:gd name="adj" fmla="val 51574"/>
            </a:avLst>
          </a:prstGeom>
          <a:solidFill>
            <a:srgbClr val="00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776089" y="4055200"/>
            <a:ext cx="1641736" cy="1463810"/>
          </a:xfrm>
          <a:prstGeom prst="rect">
            <a:avLst/>
          </a:prstGeom>
          <a:solidFill>
            <a:srgbClr val="FF0000">
              <a:alpha val="3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49546" y="4054763"/>
            <a:ext cx="1264917" cy="1107496"/>
          </a:xfrm>
          <a:prstGeom prst="rect">
            <a:avLst/>
          </a:prstGeom>
          <a:solidFill>
            <a:srgbClr val="0000FF">
              <a:alpha val="36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19317506" flipV="1">
            <a:off x="9472601" y="4560188"/>
            <a:ext cx="695492" cy="1366102"/>
          </a:xfrm>
          <a:prstGeom prst="triangle">
            <a:avLst>
              <a:gd name="adj" fmla="val 100000"/>
            </a:avLst>
          </a:prstGeom>
          <a:solidFill>
            <a:srgbClr val="00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116291" y="4488873"/>
            <a:ext cx="1394691" cy="1071418"/>
          </a:xfrm>
          <a:prstGeom prst="rect">
            <a:avLst/>
          </a:prstGeom>
          <a:solidFill>
            <a:srgbClr val="FF0000">
              <a:alpha val="3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12135" y="4488873"/>
            <a:ext cx="1398847" cy="673385"/>
          </a:xfrm>
          <a:prstGeom prst="rect">
            <a:avLst/>
          </a:prstGeom>
          <a:solidFill>
            <a:srgbClr val="0000FF">
              <a:alpha val="36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837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Lab</a:t>
            </a:r>
          </a:p>
        </p:txBody>
      </p:sp>
      <p:sp>
        <p:nvSpPr>
          <p:cNvPr id="3" name="Content Placeholder 2"/>
          <p:cNvSpPr>
            <a:spLocks noGrp="1"/>
          </p:cNvSpPr>
          <p:nvPr>
            <p:ph idx="1"/>
          </p:nvPr>
        </p:nvSpPr>
        <p:spPr>
          <a:xfrm>
            <a:off x="1484310" y="2666999"/>
            <a:ext cx="10018713" cy="3632201"/>
          </a:xfrm>
        </p:spPr>
        <p:txBody>
          <a:bodyPr>
            <a:normAutofit fontScale="85000" lnSpcReduction="20000"/>
          </a:bodyPr>
          <a:lstStyle/>
          <a:p>
            <a:r>
              <a:rPr lang="en-US" dirty="0"/>
              <a:t>You don’t need to adjust your pixel </a:t>
            </a:r>
            <a:r>
              <a:rPr lang="en-US" dirty="0" err="1"/>
              <a:t>shader</a:t>
            </a:r>
            <a:r>
              <a:rPr lang="en-US" dirty="0"/>
              <a:t> for perspective correct interpolation. Pixel </a:t>
            </a:r>
            <a:r>
              <a:rPr lang="en-US" dirty="0" err="1"/>
              <a:t>shaders</a:t>
            </a:r>
            <a:r>
              <a:rPr lang="en-US" dirty="0"/>
              <a:t> are designed to accept already interpolated values.</a:t>
            </a:r>
          </a:p>
          <a:p>
            <a:r>
              <a:rPr lang="en-US" dirty="0"/>
              <a:t>You WILL need to adjust your pixel </a:t>
            </a:r>
            <a:r>
              <a:rPr lang="en-US" dirty="0" err="1"/>
              <a:t>shader</a:t>
            </a:r>
            <a:r>
              <a:rPr lang="en-US" dirty="0"/>
              <a:t> for enhanced texture filtering.</a:t>
            </a:r>
          </a:p>
          <a:p>
            <a:r>
              <a:rPr lang="en-US" dirty="0"/>
              <a:t>By ignoring pixels rasterized off-screen you can implement VERY slow 2D clipping, but it won’t save you from errors created by vertices with negative Z values. (3D Clipping)</a:t>
            </a:r>
          </a:p>
          <a:p>
            <a:r>
              <a:rPr lang="en-US" dirty="0"/>
              <a:t>Make your Near Plane line clipping function return result codes: 0 for hidden, 1 for in front of Near Plane and 2 for a line that was clipped. These codes will help you figure out what to do when clipping triangles. (test the 3 lines)</a:t>
            </a:r>
          </a:p>
          <a:p>
            <a:r>
              <a:rPr lang="en-US" dirty="0"/>
              <a:t>The vertex </a:t>
            </a:r>
            <a:r>
              <a:rPr lang="en-US" dirty="0" err="1"/>
              <a:t>shader</a:t>
            </a:r>
            <a:r>
              <a:rPr lang="en-US" dirty="0"/>
              <a:t> can no longer apply the perspective divide. You must allow the clipper to have access to Homogenous Projection Space coordinates. (do it later) </a:t>
            </a:r>
          </a:p>
          <a:p>
            <a:endParaRPr lang="en-US" dirty="0"/>
          </a:p>
        </p:txBody>
      </p:sp>
    </p:spTree>
    <p:extLst>
      <p:ext uri="{BB962C8B-B14F-4D97-AF65-F5344CB8AC3E}">
        <p14:creationId xmlns:p14="http://schemas.microsoft.com/office/powerpoint/2010/main" val="270655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Applicable </a:t>
            </a:r>
            <a:r>
              <a:rPr lang="en-US" dirty="0"/>
              <a:t>Reading Assignment</a:t>
            </a:r>
          </a:p>
        </p:txBody>
      </p:sp>
      <p:sp>
        <p:nvSpPr>
          <p:cNvPr id="3" name="Content Placeholder 2"/>
          <p:cNvSpPr>
            <a:spLocks noGrp="1"/>
          </p:cNvSpPr>
          <p:nvPr>
            <p:ph idx="1"/>
          </p:nvPr>
        </p:nvSpPr>
        <p:spPr/>
        <p:txBody>
          <a:bodyPr>
            <a:normAutofit/>
          </a:bodyPr>
          <a:lstStyle/>
          <a:p>
            <a:r>
              <a:rPr lang="en-US" dirty="0"/>
              <a:t>For next time read:</a:t>
            </a:r>
          </a:p>
          <a:p>
            <a:pPr lvl="1"/>
            <a:r>
              <a:rPr lang="en-US" dirty="0"/>
              <a:t>In Chapter 10 Surface Shading:</a:t>
            </a:r>
          </a:p>
          <a:p>
            <a:pPr lvl="2"/>
            <a:r>
              <a:rPr lang="en-US" dirty="0"/>
              <a:t>ALL</a:t>
            </a:r>
          </a:p>
          <a:p>
            <a:pPr lvl="1"/>
            <a:r>
              <a:rPr lang="en-US" dirty="0"/>
              <a:t>In Chapter 18 Using Graphics Hardware:</a:t>
            </a:r>
          </a:p>
          <a:p>
            <a:pPr lvl="2"/>
            <a:r>
              <a:rPr lang="en-US" dirty="0"/>
              <a:t>ALL</a:t>
            </a:r>
          </a:p>
          <a:p>
            <a:pPr lvl="1"/>
            <a:endParaRPr lang="en-US" dirty="0"/>
          </a:p>
        </p:txBody>
      </p:sp>
    </p:spTree>
    <p:extLst>
      <p:ext uri="{BB962C8B-B14F-4D97-AF65-F5344CB8AC3E}">
        <p14:creationId xmlns:p14="http://schemas.microsoft.com/office/powerpoint/2010/main" val="169659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Screen/NDC Space Interpolation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73" y="685800"/>
            <a:ext cx="5769642" cy="5105400"/>
          </a:xfrm>
          <a:prstGeom prst="rect">
            <a:avLst/>
          </a:prstGeom>
          <a:ln>
            <a:noFill/>
          </a:ln>
          <a:effectLst>
            <a:outerShdw blurRad="190500" algn="tl" rotWithShape="0">
              <a:srgbClr val="000000">
                <a:alpha val="70000"/>
              </a:srgbClr>
            </a:outerShdw>
          </a:effectLst>
        </p:spPr>
      </p:pic>
      <p:sp>
        <p:nvSpPr>
          <p:cNvPr id="4" name="Text Placeholder 3"/>
          <p:cNvSpPr>
            <a:spLocks noGrp="1"/>
          </p:cNvSpPr>
          <p:nvPr>
            <p:ph type="body" sz="half" idx="2"/>
          </p:nvPr>
        </p:nvSpPr>
        <p:spPr>
          <a:xfrm>
            <a:off x="1484312" y="2971800"/>
            <a:ext cx="3549121" cy="2819400"/>
          </a:xfrm>
        </p:spPr>
        <p:txBody>
          <a:bodyPr>
            <a:normAutofit lnSpcReduction="10000"/>
          </a:bodyPr>
          <a:lstStyle/>
          <a:p>
            <a:r>
              <a:rPr lang="en-US" dirty="0"/>
              <a:t>A.K.A “Affine” Interpolation, this what we have been doing.</a:t>
            </a:r>
          </a:p>
          <a:p>
            <a:r>
              <a:rPr lang="en-US" dirty="0"/>
              <a:t>By ignoring Z values we assume the triangle is parallel to the viewing plane (flat!) and interpolate linearly across the surface of the triangle.</a:t>
            </a:r>
          </a:p>
          <a:p>
            <a:r>
              <a:rPr lang="en-US" dirty="0"/>
              <a:t>Though not as noticeable for colors, it can be very jarring for textures.</a:t>
            </a:r>
          </a:p>
          <a:p>
            <a:r>
              <a:rPr lang="en-US" dirty="0"/>
              <a:t>Notice how it preserves parallel lines relative to the space of each triangle.</a:t>
            </a:r>
          </a:p>
        </p:txBody>
      </p:sp>
    </p:spTree>
    <p:extLst>
      <p:ext uri="{BB962C8B-B14F-4D97-AF65-F5344CB8AC3E}">
        <p14:creationId xmlns:p14="http://schemas.microsoft.com/office/powerpoint/2010/main" val="83824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Affine Vs. Perspective Correct Interpolation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41" y="2438399"/>
            <a:ext cx="7325452" cy="3792519"/>
          </a:xfrm>
          <a:prstGeom prst="rect">
            <a:avLst/>
          </a:prstGeom>
        </p:spPr>
      </p:pic>
      <p:cxnSp>
        <p:nvCxnSpPr>
          <p:cNvPr id="5" name="Straight Connector 4"/>
          <p:cNvCxnSpPr/>
          <p:nvPr/>
        </p:nvCxnSpPr>
        <p:spPr>
          <a:xfrm>
            <a:off x="1767840" y="2422260"/>
            <a:ext cx="4641669" cy="573489"/>
          </a:xfrm>
          <a:prstGeom prst="line">
            <a:avLst/>
          </a:prstGeom>
          <a:ln w="19050">
            <a:solidFill>
              <a:srgbClr val="FF000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767840" y="3148080"/>
            <a:ext cx="4088674" cy="505166"/>
          </a:xfrm>
          <a:prstGeom prst="line">
            <a:avLst/>
          </a:prstGeom>
          <a:ln w="19050">
            <a:solidFill>
              <a:srgbClr val="FF000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981303" y="4414557"/>
            <a:ext cx="1776548" cy="317653"/>
          </a:xfrm>
          <a:prstGeom prst="line">
            <a:avLst/>
          </a:prstGeom>
          <a:ln w="19050">
            <a:solidFill>
              <a:srgbClr val="FF000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602480" y="4786605"/>
            <a:ext cx="2155371" cy="385389"/>
          </a:xfrm>
          <a:prstGeom prst="line">
            <a:avLst/>
          </a:prstGeom>
          <a:ln w="19050">
            <a:solidFill>
              <a:srgbClr val="FF0000"/>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26" y="2774957"/>
            <a:ext cx="4641669" cy="573489"/>
          </a:xfrm>
          <a:prstGeom prst="line">
            <a:avLst/>
          </a:prstGeom>
          <a:ln w="19050">
            <a:solidFill>
              <a:srgbClr val="00FF00"/>
            </a:solidFill>
          </a:ln>
          <a:effectLst>
            <a:glow rad="1016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84126" y="4397830"/>
            <a:ext cx="4646023" cy="774164"/>
          </a:xfrm>
          <a:prstGeom prst="line">
            <a:avLst/>
          </a:prstGeom>
          <a:ln w="19050">
            <a:solidFill>
              <a:srgbClr val="00FF00"/>
            </a:solidFill>
          </a:ln>
          <a:effectLst>
            <a:glow rad="1016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84126" y="3875314"/>
            <a:ext cx="4654731" cy="95796"/>
          </a:xfrm>
          <a:prstGeom prst="line">
            <a:avLst/>
          </a:prstGeom>
          <a:ln w="19050">
            <a:solidFill>
              <a:srgbClr val="00FF00"/>
            </a:solidFill>
          </a:ln>
          <a:effectLst>
            <a:glow rad="1016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13" y="2142859"/>
            <a:ext cx="558801" cy="558801"/>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932" y="1914561"/>
            <a:ext cx="950558" cy="950558"/>
          </a:xfrm>
          <a:prstGeom prst="rect">
            <a:avLst/>
          </a:prstGeom>
        </p:spPr>
      </p:pic>
    </p:spTree>
    <p:extLst>
      <p:ext uri="{BB962C8B-B14F-4D97-AF65-F5344CB8AC3E}">
        <p14:creationId xmlns:p14="http://schemas.microsoft.com/office/powerpoint/2010/main" val="15601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this happen?</a:t>
            </a:r>
          </a:p>
        </p:txBody>
      </p:sp>
      <p:sp>
        <p:nvSpPr>
          <p:cNvPr id="3" name="Content Placeholder 2"/>
          <p:cNvSpPr>
            <a:spLocks noGrp="1"/>
          </p:cNvSpPr>
          <p:nvPr>
            <p:ph idx="1"/>
          </p:nvPr>
        </p:nvSpPr>
        <p:spPr/>
        <p:txBody>
          <a:bodyPr/>
          <a:lstStyle/>
          <a:p>
            <a:r>
              <a:rPr lang="en-US" dirty="0"/>
              <a:t>The data we wish to interpolate was defined for primitives created in an orthogonal 3D space. (Local Space)</a:t>
            </a:r>
          </a:p>
          <a:p>
            <a:r>
              <a:rPr lang="en-US" dirty="0"/>
              <a:t>After the perspective divide, parallel lines are not preserved. (that’s the point!) Primitives in screen space have already been “squashed”. </a:t>
            </a:r>
          </a:p>
          <a:p>
            <a:r>
              <a:rPr lang="en-US" dirty="0"/>
              <a:t>Interpolation for both lines &amp; triangles is a linear operation. This means you are doing a linear interpolation on linear data (Colors, UVs) in the space of a triangle that is NOT supposed to be ORTHOGONAL. </a:t>
            </a:r>
          </a:p>
        </p:txBody>
      </p:sp>
    </p:spTree>
    <p:extLst>
      <p:ext uri="{BB962C8B-B14F-4D97-AF65-F5344CB8AC3E}">
        <p14:creationId xmlns:p14="http://schemas.microsoft.com/office/powerpoint/2010/main" val="149364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fix this?</a:t>
            </a:r>
          </a:p>
        </p:txBody>
      </p:sp>
      <p:sp>
        <p:nvSpPr>
          <p:cNvPr id="3" name="Content Placeholder 2"/>
          <p:cNvSpPr>
            <a:spLocks noGrp="1"/>
          </p:cNvSpPr>
          <p:nvPr>
            <p:ph idx="1"/>
          </p:nvPr>
        </p:nvSpPr>
        <p:spPr/>
        <p:txBody>
          <a:bodyPr>
            <a:normAutofit fontScale="77500" lnSpcReduction="20000"/>
          </a:bodyPr>
          <a:lstStyle/>
          <a:p>
            <a:r>
              <a:rPr lang="en-US" dirty="0"/>
              <a:t>Recall that your vertex </a:t>
            </a:r>
            <a:r>
              <a:rPr lang="en-US" dirty="0" err="1"/>
              <a:t>Shader</a:t>
            </a:r>
            <a:r>
              <a:rPr lang="en-US" dirty="0"/>
              <a:t> has already modified your position data to have perspective applied right before Rasterization.</a:t>
            </a:r>
          </a:p>
          <a:p>
            <a:pPr lvl="1"/>
            <a:r>
              <a:rPr lang="en-US" dirty="0"/>
              <a:t>This was done by dividing XYZ by the W component immediately after applying the projection matrix. </a:t>
            </a:r>
          </a:p>
          <a:p>
            <a:pPr lvl="1"/>
            <a:r>
              <a:rPr lang="en-US" dirty="0"/>
              <a:t>Remember that the W component is actually the “preserved” original linear Z!</a:t>
            </a:r>
          </a:p>
          <a:p>
            <a:r>
              <a:rPr lang="en-US" dirty="0"/>
              <a:t>Our current problem is that the other values we want to interpolate do not take perspective into account. (Ex: Any extra data on the vertices)</a:t>
            </a:r>
          </a:p>
          <a:p>
            <a:r>
              <a:rPr lang="en-US" dirty="0"/>
              <a:t>If we already know how to add perspective to XY positions, we can also “squish” data like UVs and Colors using the same method!</a:t>
            </a:r>
          </a:p>
          <a:p>
            <a:r>
              <a:rPr lang="en-US" dirty="0"/>
              <a:t>The key to perspective is being able to divide by the linear Z. So if we can find the “Z” of a specific COLOR or UV then we can “squish” it properly just like we did the position!</a:t>
            </a:r>
          </a:p>
          <a:p>
            <a:endParaRPr lang="en-US" dirty="0"/>
          </a:p>
        </p:txBody>
      </p:sp>
    </p:spTree>
    <p:extLst>
      <p:ext uri="{BB962C8B-B14F-4D97-AF65-F5344CB8AC3E}">
        <p14:creationId xmlns:p14="http://schemas.microsoft.com/office/powerpoint/2010/main" val="204634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Adjusting Interpolation For Perspective</a:t>
            </a:r>
          </a:p>
        </p:txBody>
      </p:sp>
      <p:grpSp>
        <p:nvGrpSpPr>
          <p:cNvPr id="6" name="Group 5"/>
          <p:cNvGrpSpPr/>
          <p:nvPr/>
        </p:nvGrpSpPr>
        <p:grpSpPr>
          <a:xfrm>
            <a:off x="976518" y="2438399"/>
            <a:ext cx="11034297" cy="3758038"/>
            <a:chOff x="31890" y="1066800"/>
            <a:chExt cx="13927651" cy="47434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0" y="1066800"/>
              <a:ext cx="4733924" cy="4743450"/>
            </a:xfrm>
            <a:prstGeom prst="ellipse">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515" y="1066800"/>
              <a:ext cx="4724400" cy="4733925"/>
            </a:xfrm>
            <a:prstGeom prst="ellipse">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5616" y="1066800"/>
              <a:ext cx="4733925" cy="4743450"/>
            </a:xfrm>
            <a:prstGeom prst="ellipse">
              <a:avLst/>
            </a:prstGeom>
            <a:ln>
              <a:noFill/>
            </a:ln>
            <a:effectLst>
              <a:softEdge rad="112500"/>
            </a:effectLst>
          </p:spPr>
        </p:pic>
      </p:grpSp>
      <p:sp>
        <p:nvSpPr>
          <p:cNvPr id="7" name="TextBox 6"/>
          <p:cNvSpPr txBox="1"/>
          <p:nvPr/>
        </p:nvSpPr>
        <p:spPr>
          <a:xfrm>
            <a:off x="2352835" y="2873828"/>
            <a:ext cx="1005403" cy="369332"/>
          </a:xfrm>
          <a:prstGeom prst="rect">
            <a:avLst/>
          </a:prstGeom>
          <a:noFill/>
        </p:spPr>
        <p:txBody>
          <a:bodyPr wrap="none" rtlCol="0">
            <a:spAutoFit/>
          </a:bodyPr>
          <a:lstStyle/>
          <a:p>
            <a:r>
              <a:rPr lang="en-US" dirty="0">
                <a:solidFill>
                  <a:srgbClr val="FF0000"/>
                </a:solidFill>
              </a:rPr>
              <a:t>AFFINE</a:t>
            </a:r>
          </a:p>
        </p:txBody>
      </p:sp>
      <p:sp>
        <p:nvSpPr>
          <p:cNvPr id="8" name="TextBox 7"/>
          <p:cNvSpPr txBox="1"/>
          <p:nvPr/>
        </p:nvSpPr>
        <p:spPr>
          <a:xfrm>
            <a:off x="5454439" y="2873828"/>
            <a:ext cx="2078454" cy="369332"/>
          </a:xfrm>
          <a:prstGeom prst="rect">
            <a:avLst/>
          </a:prstGeom>
          <a:noFill/>
        </p:spPr>
        <p:txBody>
          <a:bodyPr wrap="none" rtlCol="0">
            <a:spAutoFit/>
          </a:bodyPr>
          <a:lstStyle/>
          <a:p>
            <a:r>
              <a:rPr lang="en-US" dirty="0">
                <a:solidFill>
                  <a:srgbClr val="FF0000"/>
                </a:solidFill>
              </a:rPr>
              <a:t>UV DIVIDED BY Z</a:t>
            </a:r>
          </a:p>
        </p:txBody>
      </p:sp>
      <p:sp>
        <p:nvSpPr>
          <p:cNvPr id="9" name="TextBox 8"/>
          <p:cNvSpPr txBox="1"/>
          <p:nvPr/>
        </p:nvSpPr>
        <p:spPr>
          <a:xfrm>
            <a:off x="9241734" y="2873828"/>
            <a:ext cx="1787669" cy="369332"/>
          </a:xfrm>
          <a:prstGeom prst="rect">
            <a:avLst/>
          </a:prstGeom>
          <a:noFill/>
        </p:spPr>
        <p:txBody>
          <a:bodyPr wrap="none" rtlCol="0">
            <a:spAutoFit/>
          </a:bodyPr>
          <a:lstStyle/>
          <a:p>
            <a:r>
              <a:rPr lang="en-US" dirty="0">
                <a:solidFill>
                  <a:srgbClr val="FF0000"/>
                </a:solidFill>
              </a:rPr>
              <a:t>UN-SQUISHED</a:t>
            </a:r>
          </a:p>
        </p:txBody>
      </p:sp>
      <p:sp>
        <p:nvSpPr>
          <p:cNvPr id="12" name="Bent Arrow 11"/>
          <p:cNvSpPr/>
          <p:nvPr/>
        </p:nvSpPr>
        <p:spPr>
          <a:xfrm rot="2437133">
            <a:off x="4110580" y="2361199"/>
            <a:ext cx="1038084" cy="1025259"/>
          </a:xfrm>
          <a:prstGeom prst="bentArrow">
            <a:avLst>
              <a:gd name="adj1" fmla="val 25000"/>
              <a:gd name="adj2" fmla="val 25000"/>
              <a:gd name="adj3" fmla="val 25000"/>
              <a:gd name="adj4" fmla="val 7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19162867" flipV="1">
            <a:off x="4129477" y="5240833"/>
            <a:ext cx="1038084" cy="1025259"/>
          </a:xfrm>
          <a:prstGeom prst="bentArrow">
            <a:avLst>
              <a:gd name="adj1" fmla="val 25000"/>
              <a:gd name="adj2" fmla="val 25000"/>
              <a:gd name="adj3" fmla="val 25000"/>
              <a:gd name="adj4" fmla="val 7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p:cNvSpPr/>
          <p:nvPr/>
        </p:nvSpPr>
        <p:spPr>
          <a:xfrm rot="2437133">
            <a:off x="7756256" y="2361199"/>
            <a:ext cx="1038084" cy="1025259"/>
          </a:xfrm>
          <a:prstGeom prst="bentArrow">
            <a:avLst>
              <a:gd name="adj1" fmla="val 25000"/>
              <a:gd name="adj2" fmla="val 25000"/>
              <a:gd name="adj3" fmla="val 25000"/>
              <a:gd name="adj4" fmla="val 7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Bent Arrow 14"/>
          <p:cNvSpPr/>
          <p:nvPr/>
        </p:nvSpPr>
        <p:spPr>
          <a:xfrm rot="19162867" flipV="1">
            <a:off x="7775153" y="5240833"/>
            <a:ext cx="1038084" cy="1025259"/>
          </a:xfrm>
          <a:prstGeom prst="bentArrow">
            <a:avLst>
              <a:gd name="adj1" fmla="val 25000"/>
              <a:gd name="adj2" fmla="val 25000"/>
              <a:gd name="adj3" fmla="val 25000"/>
              <a:gd name="adj4" fmla="val 7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056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Perspective Correct Interpolation Algorithm:</a:t>
            </a:r>
          </a:p>
        </p:txBody>
      </p:sp>
      <p:sp>
        <p:nvSpPr>
          <p:cNvPr id="3" name="Content Placeholder 2"/>
          <p:cNvSpPr>
            <a:spLocks noGrp="1"/>
          </p:cNvSpPr>
          <p:nvPr>
            <p:ph idx="1"/>
          </p:nvPr>
        </p:nvSpPr>
        <p:spPr/>
        <p:txBody>
          <a:bodyPr>
            <a:normAutofit fontScale="85000" lnSpcReduction="20000"/>
          </a:bodyPr>
          <a:lstStyle/>
          <a:p>
            <a:r>
              <a:rPr lang="en-US" dirty="0"/>
              <a:t>Step 1: During Rasterization, find the RECIPROCAL of the LINEAR Z of each VERTEX. Interpolate these values in their Reciprocal form.</a:t>
            </a:r>
          </a:p>
          <a:p>
            <a:pPr lvl="1"/>
            <a:r>
              <a:rPr lang="en-US" dirty="0"/>
              <a:t>If you are using a linear depth buffer you should already have some of this.</a:t>
            </a:r>
          </a:p>
          <a:p>
            <a:r>
              <a:rPr lang="en-US" dirty="0"/>
              <a:t>Step 2: Take whatever you want to interpolate (ex: Color, UVs) and DIVIDE it by the LINEAR Z of the VERTEX. Do this FOR EACH vertex’s data.</a:t>
            </a:r>
          </a:p>
          <a:p>
            <a:pPr lvl="1"/>
            <a:r>
              <a:rPr lang="en-US" dirty="0"/>
              <a:t>Doing this applies the proper amount of perspective based on the vertex depth.</a:t>
            </a:r>
          </a:p>
          <a:p>
            <a:r>
              <a:rPr lang="en-US" dirty="0"/>
              <a:t>Step 3: Interpolate the “adjusted” values as you normally would.</a:t>
            </a:r>
          </a:p>
          <a:p>
            <a:r>
              <a:rPr lang="en-US" dirty="0"/>
              <a:t>Step 4: Before using the interpolated data DIVIDE it by the interpolated RECIPROCAL LINEAR Z of the Pixel (step 1). This will rescale (un-squish) the data to fit the primitive. </a:t>
            </a:r>
          </a:p>
        </p:txBody>
      </p:sp>
    </p:spTree>
    <p:extLst>
      <p:ext uri="{BB962C8B-B14F-4D97-AF65-F5344CB8AC3E}">
        <p14:creationId xmlns:p14="http://schemas.microsoft.com/office/powerpoint/2010/main" val="3127380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8116</TotalTime>
  <Words>2499</Words>
  <Application>Microsoft Office PowerPoint</Application>
  <PresentationFormat>Widescreen</PresentationFormat>
  <Paragraphs>243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Times New Roman</vt:lpstr>
      <vt:lpstr>Parallax</vt:lpstr>
      <vt:lpstr>Computer Graphics</vt:lpstr>
      <vt:lpstr>Two Identical Shapes… Or Not…</vt:lpstr>
      <vt:lpstr>So What Is The Big Deal?</vt:lpstr>
      <vt:lpstr>Screen/NDC Space Interpolation</vt:lpstr>
      <vt:lpstr>Affine Vs. Perspective Correct Interpolation</vt:lpstr>
      <vt:lpstr>Why does this happen?</vt:lpstr>
      <vt:lpstr>How can we fix this?</vt:lpstr>
      <vt:lpstr>Adjusting Interpolation For Perspective</vt:lpstr>
      <vt:lpstr>Perspective Correct Interpolation Algorithm:</vt:lpstr>
      <vt:lpstr>Improving Texture Quality During Rasterization</vt:lpstr>
      <vt:lpstr>Texture Filtering</vt:lpstr>
      <vt:lpstr>Nearest Texture Filter</vt:lpstr>
      <vt:lpstr>Bi-Linear Texture Filter</vt:lpstr>
      <vt:lpstr>Implementing a Bi-Linear Texture Filter</vt:lpstr>
      <vt:lpstr>MipMapping</vt:lpstr>
      <vt:lpstr>MipMaps: Improving SNR</vt:lpstr>
      <vt:lpstr>Building a Mip Chain</vt:lpstr>
      <vt:lpstr>Naïve Mip-Level Selection</vt:lpstr>
      <vt:lpstr>DU/DV Mip-Level Selection</vt:lpstr>
      <vt:lpstr>Tri-Linear Texture Filter</vt:lpstr>
      <vt:lpstr>Anisotropic Texture Filter</vt:lpstr>
      <vt:lpstr>Primitive Clipping for Rasterizers</vt:lpstr>
      <vt:lpstr>Clipping 3D Points</vt:lpstr>
      <vt:lpstr>The problem with waiting till NDC to clip lines &amp; triangles</vt:lpstr>
      <vt:lpstr>Clipping 3D Lines</vt:lpstr>
      <vt:lpstr>Clipping a Projection Space line against the Near Plane</vt:lpstr>
      <vt:lpstr>Clipping 2D Lines</vt:lpstr>
      <vt:lpstr>Clipping 3D Triangles</vt:lpstr>
      <vt:lpstr>Scenario 1: Interpolating From The Hidden Edge</vt:lpstr>
      <vt:lpstr>Scenario 2: Interpolating To The Visible Edge</vt:lpstr>
      <vt:lpstr>Clipping 2D Triangles</vt:lpstr>
      <vt:lpstr>Tips For Lab</vt:lpstr>
      <vt:lpstr>Applicable Reading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Graphics I</dc:title>
  <dc:creator>Microsoft account</dc:creator>
  <cp:lastModifiedBy>Lari Norri</cp:lastModifiedBy>
  <cp:revision>551</cp:revision>
  <dcterms:created xsi:type="dcterms:W3CDTF">2014-10-08T17:14:56Z</dcterms:created>
  <dcterms:modified xsi:type="dcterms:W3CDTF">2016-08-29T18:26:19Z</dcterms:modified>
</cp:coreProperties>
</file>